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1" r:id="rId4"/>
    <p:sldId id="262" r:id="rId5"/>
    <p:sldId id="259" r:id="rId6"/>
    <p:sldId id="260" r:id="rId7"/>
    <p:sldId id="263" r:id="rId8"/>
    <p:sldId id="264" r:id="rId9"/>
    <p:sldId id="265" r:id="rId10"/>
  </p:sldIdLst>
  <p:sldSz cx="9144000" cy="6858000" type="screen4x3"/>
  <p:notesSz cx="6877050" cy="96535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8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FAAC2-50F1-40BB-8002-2B21E757921C}" type="datetimeFigureOut">
              <a:rPr kumimoji="1" lang="ja-JP" altLang="en-US" smtClean="0"/>
              <a:t>2012/9/20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169400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95725" y="9169400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C48E1-02EB-4CDF-A17C-C8BE89520C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309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6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4826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93F99-CBBE-4E6C-A9FE-735A2427E371}" type="datetimeFigureOut">
              <a:rPr kumimoji="1" lang="ja-JP" altLang="en-US" smtClean="0"/>
              <a:t>2012/9/20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023938" y="723900"/>
            <a:ext cx="4829175" cy="3621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7706" y="4585454"/>
            <a:ext cx="5501640" cy="4344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169233"/>
            <a:ext cx="2980055" cy="4826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95404" y="9169233"/>
            <a:ext cx="2980055" cy="4826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A4141-4D65-4CA2-8A7F-8ACEEEF4E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833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59D08-451A-47AC-8E7A-2E03F46E2351}" type="datetimeFigureOut">
              <a:rPr kumimoji="1" lang="ja-JP" altLang="en-US" smtClean="0"/>
              <a:pPr/>
              <a:t>2012/9/20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784C-5306-40E7-BC5F-CC3867776E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59D08-451A-47AC-8E7A-2E03F46E2351}" type="datetimeFigureOut">
              <a:rPr kumimoji="1" lang="ja-JP" altLang="en-US" smtClean="0"/>
              <a:pPr/>
              <a:t>2012/9/20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784C-5306-40E7-BC5F-CC3867776E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59D08-451A-47AC-8E7A-2E03F46E2351}" type="datetimeFigureOut">
              <a:rPr kumimoji="1" lang="ja-JP" altLang="en-US" smtClean="0"/>
              <a:pPr/>
              <a:t>2012/9/20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784C-5306-40E7-BC5F-CC3867776E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59D08-451A-47AC-8E7A-2E03F46E2351}" type="datetimeFigureOut">
              <a:rPr kumimoji="1" lang="ja-JP" altLang="en-US" smtClean="0"/>
              <a:pPr/>
              <a:t>2012/9/20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784C-5306-40E7-BC5F-CC3867776E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59D08-451A-47AC-8E7A-2E03F46E2351}" type="datetimeFigureOut">
              <a:rPr kumimoji="1" lang="ja-JP" altLang="en-US" smtClean="0"/>
              <a:pPr/>
              <a:t>2012/9/20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784C-5306-40E7-BC5F-CC3867776E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59D08-451A-47AC-8E7A-2E03F46E2351}" type="datetimeFigureOut">
              <a:rPr kumimoji="1" lang="ja-JP" altLang="en-US" smtClean="0"/>
              <a:pPr/>
              <a:t>2012/9/20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784C-5306-40E7-BC5F-CC3867776E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59D08-451A-47AC-8E7A-2E03F46E2351}" type="datetimeFigureOut">
              <a:rPr kumimoji="1" lang="ja-JP" altLang="en-US" smtClean="0"/>
              <a:pPr/>
              <a:t>2012/9/20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784C-5306-40E7-BC5F-CC3867776E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59D08-451A-47AC-8E7A-2E03F46E2351}" type="datetimeFigureOut">
              <a:rPr kumimoji="1" lang="ja-JP" altLang="en-US" smtClean="0"/>
              <a:pPr/>
              <a:t>2012/9/20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784C-5306-40E7-BC5F-CC3867776E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59D08-451A-47AC-8E7A-2E03F46E2351}" type="datetimeFigureOut">
              <a:rPr kumimoji="1" lang="ja-JP" altLang="en-US" smtClean="0"/>
              <a:pPr/>
              <a:t>2012/9/20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784C-5306-40E7-BC5F-CC3867776E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59D08-451A-47AC-8E7A-2E03F46E2351}" type="datetimeFigureOut">
              <a:rPr kumimoji="1" lang="ja-JP" altLang="en-US" smtClean="0"/>
              <a:pPr/>
              <a:t>2012/9/20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784C-5306-40E7-BC5F-CC3867776E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59D08-451A-47AC-8E7A-2E03F46E2351}" type="datetimeFigureOut">
              <a:rPr kumimoji="1" lang="ja-JP" altLang="en-US" smtClean="0"/>
              <a:pPr/>
              <a:t>2012/9/20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784C-5306-40E7-BC5F-CC3867776E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59D08-451A-47AC-8E7A-2E03F46E2351}" type="datetimeFigureOut">
              <a:rPr kumimoji="1" lang="ja-JP" altLang="en-US" smtClean="0"/>
              <a:pPr/>
              <a:t>2012/9/20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D784C-5306-40E7-BC5F-CC3867776E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2.jpeg"/><Relationship Id="rId3" Type="http://schemas.openxmlformats.org/officeDocument/2006/relationships/image" Target="../media/image2.wmf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wmf"/><Relationship Id="rId5" Type="http://schemas.openxmlformats.org/officeDocument/2006/relationships/image" Target="../media/image4.png"/><Relationship Id="rId10" Type="http://schemas.openxmlformats.org/officeDocument/2006/relationships/image" Target="../media/image9.wmf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.png"/><Relationship Id="rId7" Type="http://schemas.openxmlformats.org/officeDocument/2006/relationships/image" Target="../media/image2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png"/><Relationship Id="rId9" Type="http://schemas.openxmlformats.org/officeDocument/2006/relationships/image" Target="../media/image2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0.jpe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err="1" smtClean="0"/>
              <a:t>WonderGOO</a:t>
            </a:r>
            <a:r>
              <a:rPr kumimoji="1" lang="ja-JP" altLang="en-US" dirty="0" smtClean="0"/>
              <a:t>様向け提案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478904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ネットマーベラス株式会社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2708921"/>
            <a:ext cx="1656184" cy="1416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admin\AppData\Local\Microsoft\Windows\Temporary Internet Files\Content.IE5\X12020O1\MC90041679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653136"/>
            <a:ext cx="1558925" cy="169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Twitter</a:t>
            </a:r>
            <a:r>
              <a:rPr lang="ja-JP" altLang="en-US" dirty="0" smtClean="0"/>
              <a:t>を活用し店舗へ誘導</a:t>
            </a:r>
            <a:endParaRPr kumimoji="1" lang="ja-JP" altLang="en-US" dirty="0"/>
          </a:p>
        </p:txBody>
      </p:sp>
      <p:pic>
        <p:nvPicPr>
          <p:cNvPr id="1026" name="Picture 2" descr="C:\Users\admin\AppData\Local\Microsoft\Windows\Temporary Internet Files\Content.IE5\T4661486\MC900433826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822514"/>
            <a:ext cx="635446" cy="535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5317" y="4161855"/>
            <a:ext cx="866775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 descr="C:\Users\admin\AppData\Local\Microsoft\Windows\Temporary Internet Files\Content.IE5\T4661486\MC900431533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040" y="4822514"/>
            <a:ext cx="606016" cy="77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3872727" y="5610410"/>
            <a:ext cx="14547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タイムリーな</a:t>
            </a:r>
            <a:endParaRPr kumimoji="1" lang="en-US" altLang="ja-JP" sz="1400" dirty="0" smtClean="0"/>
          </a:p>
          <a:p>
            <a:r>
              <a:rPr kumimoji="1" lang="en-US" altLang="ja-JP" sz="1400" dirty="0" smtClean="0"/>
              <a:t>Twitter</a:t>
            </a:r>
            <a:r>
              <a:rPr kumimoji="1" lang="ja-JP" altLang="en-US" sz="1400" dirty="0" smtClean="0"/>
              <a:t>予約配信</a:t>
            </a:r>
            <a:endParaRPr kumimoji="1" lang="en-US" altLang="ja-JP" sz="1400" dirty="0" smtClean="0"/>
          </a:p>
          <a:p>
            <a:r>
              <a:rPr lang="ja-JP" altLang="en-US" sz="1400" dirty="0" smtClean="0"/>
              <a:t>で認知度</a:t>
            </a:r>
            <a:r>
              <a:rPr lang="en-US" altLang="ja-JP" sz="1400" dirty="0" smtClean="0"/>
              <a:t>UP</a:t>
            </a:r>
          </a:p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(</a:t>
            </a:r>
            <a:r>
              <a:rPr kumimoji="1" lang="ja-JP" altLang="en-US" sz="1400" dirty="0" smtClean="0">
                <a:solidFill>
                  <a:srgbClr val="FF0000"/>
                </a:solidFill>
              </a:rPr>
              <a:t>自動</a:t>
            </a:r>
            <a:r>
              <a:rPr kumimoji="1" lang="en-US" altLang="ja-JP" sz="1400" dirty="0" smtClean="0">
                <a:solidFill>
                  <a:srgbClr val="FF0000"/>
                </a:solidFill>
              </a:rPr>
              <a:t>Tweet)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37056" y="4866705"/>
            <a:ext cx="1355115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altLang="ja-JP" sz="1200" dirty="0" err="1" smtClean="0"/>
              <a:t>WonderGooDay</a:t>
            </a:r>
            <a:endParaRPr kumimoji="1" lang="en-US" altLang="ja-JP" sz="12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ja-JP" altLang="en-US" sz="1200" dirty="0"/>
              <a:t>サイン会</a:t>
            </a:r>
            <a:endParaRPr lang="en-US" altLang="ja-JP" sz="12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ja-JP" altLang="en-US" sz="1200" dirty="0" smtClean="0"/>
              <a:t>予約特典</a:t>
            </a:r>
            <a:endParaRPr lang="en-US" altLang="ja-JP" sz="12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ja-JP" altLang="en-US" sz="1200" dirty="0" smtClean="0"/>
              <a:t>新着タイトル</a:t>
            </a:r>
            <a:endParaRPr kumimoji="1" lang="en-US" altLang="ja-JP" sz="1200" dirty="0" smtClean="0"/>
          </a:p>
        </p:txBody>
      </p:sp>
      <p:sp>
        <p:nvSpPr>
          <p:cNvPr id="8" name="右矢印 7"/>
          <p:cNvSpPr/>
          <p:nvPr/>
        </p:nvSpPr>
        <p:spPr>
          <a:xfrm>
            <a:off x="5213660" y="5108137"/>
            <a:ext cx="720080" cy="166279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091804" y="5050783"/>
            <a:ext cx="817563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 descr="C:\Users\admin\AppData\Local\Microsoft\Windows\Temporary Internet Files\Content.IE5\X12020O1\MC900233161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589240"/>
            <a:ext cx="1978250" cy="1036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C:\Users\admin\AppData\Local\Microsoft\Windows\Temporary Internet Files\Content.IE5\X12020O1\MP900438436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1" y="2336865"/>
            <a:ext cx="1486917" cy="967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86201">
            <a:off x="4649236" y="4352466"/>
            <a:ext cx="2032891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テキスト ボックス 31"/>
          <p:cNvSpPr txBox="1"/>
          <p:nvPr/>
        </p:nvSpPr>
        <p:spPr>
          <a:xfrm>
            <a:off x="5401914" y="3104404"/>
            <a:ext cx="262661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altLang="ja-JP" sz="1200" dirty="0" smtClean="0"/>
              <a:t>WonderTouch</a:t>
            </a:r>
            <a:r>
              <a:rPr lang="ja-JP" altLang="en-US" sz="1200" dirty="0" smtClean="0"/>
              <a:t>の使い方</a:t>
            </a:r>
            <a:r>
              <a:rPr lang="en-US" altLang="ja-JP" sz="1200" dirty="0" smtClean="0"/>
              <a:t>PR</a:t>
            </a:r>
            <a:endParaRPr kumimoji="1" lang="en-US" altLang="ja-JP" sz="12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altLang="ja-JP" sz="1200" dirty="0" err="1" smtClean="0"/>
              <a:t>WonderTouch</a:t>
            </a:r>
            <a:r>
              <a:rPr lang="ja-JP" altLang="en-US" sz="1200" dirty="0" smtClean="0"/>
              <a:t>ならでは</a:t>
            </a:r>
            <a:r>
              <a:rPr lang="ja-JP" altLang="en-US" sz="1200" dirty="0" err="1" smtClean="0"/>
              <a:t>の</a:t>
            </a:r>
            <a:r>
              <a:rPr lang="ja-JP" altLang="en-US" sz="1200" dirty="0" smtClean="0"/>
              <a:t>サービス</a:t>
            </a:r>
            <a:r>
              <a:rPr lang="en-US" altLang="ja-JP" sz="1200" dirty="0" smtClean="0"/>
              <a:t>PR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ja-JP" altLang="en-US" sz="1200" dirty="0" smtClean="0"/>
              <a:t>新作タイトルの案内</a:t>
            </a:r>
            <a:endParaRPr kumimoji="1" lang="ja-JP" altLang="en-US" sz="1200" dirty="0"/>
          </a:p>
        </p:txBody>
      </p:sp>
      <p:pic>
        <p:nvPicPr>
          <p:cNvPr id="1047" name="Picture 23" descr="C:\Users\admin\AppData\Local\Microsoft\Windows\Temporary Internet Files\Content.IE5\XNFOIN7X\MC900416676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332" y="1881227"/>
            <a:ext cx="1026972" cy="114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C:\Users\admin\AppData\Local\Microsoft\Windows\Temporary Internet Files\Content.IE5\T4661486\MC900416674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45" y="1932565"/>
            <a:ext cx="1730959" cy="1241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7164288" y="1835532"/>
            <a:ext cx="1496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WonderTouch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4838" y="1563233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若年層</a:t>
            </a:r>
            <a:r>
              <a:rPr kumimoji="1" lang="ja-JP" altLang="en-US" dirty="0" smtClean="0"/>
              <a:t>に！</a:t>
            </a:r>
            <a:endParaRPr kumimoji="1" lang="ja-JP" altLang="en-US" dirty="0"/>
          </a:p>
        </p:txBody>
      </p:sp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587990">
            <a:off x="2261036" y="3428890"/>
            <a:ext cx="1994890" cy="1765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テキスト ボックス 11"/>
          <p:cNvSpPr txBox="1"/>
          <p:nvPr/>
        </p:nvSpPr>
        <p:spPr>
          <a:xfrm>
            <a:off x="179512" y="3212976"/>
            <a:ext cx="129685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altLang="ja-JP" sz="1200" dirty="0" err="1" smtClean="0"/>
              <a:t>GOOst</a:t>
            </a:r>
            <a:r>
              <a:rPr lang="ja-JP" altLang="en-US" sz="1200" dirty="0" smtClean="0"/>
              <a:t>の案内</a:t>
            </a:r>
            <a:endParaRPr kumimoji="1" lang="en-US" altLang="ja-JP" sz="12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ja-JP" altLang="en-US" sz="1200" dirty="0" smtClean="0"/>
              <a:t>イベントスケジュール通知</a:t>
            </a:r>
            <a:endParaRPr kumimoji="1" lang="ja-JP" altLang="en-US" sz="1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391251" y="1628800"/>
            <a:ext cx="3404885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2000" dirty="0"/>
              <a:t>地域</a:t>
            </a:r>
            <a:r>
              <a:rPr lang="ja-JP" altLang="en-US" sz="2000" dirty="0" smtClean="0"/>
              <a:t>のユーザを獲得して実店舗に来てもらおう！</a:t>
            </a:r>
            <a:endParaRPr kumimoji="1" lang="ja-JP" altLang="en-US" sz="2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75656" y="594928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一般の方へ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012160" y="4149080"/>
            <a:ext cx="15121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WonderGoo</a:t>
            </a:r>
          </a:p>
          <a:p>
            <a:r>
              <a:rPr lang="ja-JP" altLang="en-US" sz="1200" dirty="0" smtClean="0"/>
              <a:t>オリジナル特典</a:t>
            </a:r>
            <a:endParaRPr kumimoji="1" lang="ja-JP" altLang="en-US" sz="1200" dirty="0"/>
          </a:p>
        </p:txBody>
      </p:sp>
      <p:sp>
        <p:nvSpPr>
          <p:cNvPr id="34" name="爆発 2 33"/>
          <p:cNvSpPr/>
          <p:nvPr/>
        </p:nvSpPr>
        <p:spPr>
          <a:xfrm>
            <a:off x="1691680" y="2348880"/>
            <a:ext cx="1584176" cy="1224136"/>
          </a:xfrm>
          <a:prstGeom prst="irregularSeal2">
            <a:avLst/>
          </a:prstGeom>
          <a:gradFill>
            <a:gsLst>
              <a:gs pos="0">
                <a:srgbClr val="FFFF00"/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763688" y="2852936"/>
            <a:ext cx="13420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ライブ情報の予告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ライブ中継案内</a:t>
            </a:r>
            <a:endParaRPr kumimoji="1" lang="ja-JP" altLang="en-US" sz="1200" dirty="0"/>
          </a:p>
        </p:txBody>
      </p:sp>
      <p:pic>
        <p:nvPicPr>
          <p:cNvPr id="3076" name="Picture 4" descr="ごみ,廃棄物,抽象,比喩,生産業,製造業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373216"/>
            <a:ext cx="1475656" cy="1152129"/>
          </a:xfrm>
          <a:prstGeom prst="rect">
            <a:avLst/>
          </a:prstGeom>
          <a:noFill/>
        </p:spPr>
      </p:pic>
      <p:pic>
        <p:nvPicPr>
          <p:cNvPr id="3078" name="Picture 6" descr="ごみ,シンボル,リサイクル,乗り物,乗用車,再利用,廃棄物,抽象,比喩,環境,環境保護,生産業,自動車,製造業,車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7504" y="4077072"/>
            <a:ext cx="1296144" cy="1124744"/>
          </a:xfrm>
          <a:prstGeom prst="rect">
            <a:avLst/>
          </a:prstGeom>
          <a:noFill/>
        </p:spPr>
      </p:pic>
      <p:sp>
        <p:nvSpPr>
          <p:cNvPr id="23" name="テキスト ボックス 22"/>
          <p:cNvSpPr txBox="1"/>
          <p:nvPr/>
        </p:nvSpPr>
        <p:spPr>
          <a:xfrm>
            <a:off x="1187624" y="5013176"/>
            <a:ext cx="1778051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171450" indent="-171450"/>
            <a:r>
              <a:rPr lang="ja-JP" altLang="en-US" sz="1200" dirty="0" smtClean="0"/>
              <a:t>・</a:t>
            </a:r>
            <a:r>
              <a:rPr lang="en-US" altLang="ja-JP" sz="1200" dirty="0" err="1" smtClean="0"/>
              <a:t>WonderREX</a:t>
            </a:r>
            <a:r>
              <a:rPr lang="ja-JP" altLang="en-US" sz="1200" dirty="0" smtClean="0"/>
              <a:t>へ誘導</a:t>
            </a:r>
            <a:endParaRPr lang="en-US" altLang="ja-JP" sz="1200" dirty="0" smtClean="0"/>
          </a:p>
          <a:p>
            <a:pPr marL="171450" indent="-171450"/>
            <a:r>
              <a:rPr lang="ja-JP" altLang="en-US" sz="1200" dirty="0" smtClean="0"/>
              <a:t>・オークションへの誘導</a:t>
            </a:r>
            <a:endParaRPr lang="en-US" altLang="ja-JP" sz="1200" dirty="0" smtClean="0"/>
          </a:p>
          <a:p>
            <a:pPr marL="171450" indent="-171450"/>
            <a:r>
              <a:rPr kumimoji="1" lang="ja-JP" altLang="en-US" sz="1200" dirty="0" smtClean="0"/>
              <a:t>・不要品の再利用を訴求</a:t>
            </a:r>
            <a:endParaRPr kumimoji="1" lang="ja-JP" altLang="en-US" sz="12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596336" y="4293096"/>
            <a:ext cx="1345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20</a:t>
            </a:r>
            <a:r>
              <a:rPr lang="ja-JP" altLang="en-US" dirty="0" smtClean="0"/>
              <a:t>代～</a:t>
            </a:r>
            <a:r>
              <a:rPr lang="en-US" altLang="ja-JP" dirty="0" smtClean="0"/>
              <a:t>30</a:t>
            </a:r>
            <a:r>
              <a:rPr lang="ja-JP" altLang="en-US" dirty="0" smtClean="0"/>
              <a:t>代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97264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Twitter</a:t>
            </a:r>
            <a:r>
              <a:rPr lang="ja-JP" altLang="en-US" dirty="0" smtClean="0"/>
              <a:t>で販促</a:t>
            </a:r>
            <a:r>
              <a:rPr kumimoji="1" lang="ja-JP" altLang="en-US" dirty="0" smtClean="0"/>
              <a:t>する理由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2809959"/>
            <a:ext cx="819070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p"/>
            </a:pPr>
            <a:r>
              <a:rPr kumimoji="1" lang="en-US" altLang="ja-JP" dirty="0" smtClean="0"/>
              <a:t>Twitter</a:t>
            </a:r>
            <a:r>
              <a:rPr kumimoji="1" lang="ja-JP" altLang="en-US" dirty="0" smtClean="0"/>
              <a:t>は不特定多数のユーザを捕まえることができるため、ユーザ増加の</a:t>
            </a:r>
            <a:endParaRPr kumimoji="1" lang="en-US" altLang="ja-JP" dirty="0" smtClean="0"/>
          </a:p>
          <a:p>
            <a:r>
              <a:rPr lang="ja-JP" altLang="en-US" dirty="0" smtClean="0"/>
              <a:t>ハードルが低い。</a:t>
            </a:r>
            <a:endParaRPr lang="en-US" altLang="ja-JP" dirty="0" smtClean="0"/>
          </a:p>
          <a:p>
            <a:pPr>
              <a:buFont typeface="Wingdings" pitchFamily="2" charset="2"/>
              <a:buChar char="p"/>
            </a:pPr>
            <a:endParaRPr kumimoji="1" lang="en-US" altLang="ja-JP" dirty="0" smtClean="0"/>
          </a:p>
          <a:p>
            <a:pPr>
              <a:buFont typeface="Wingdings" pitchFamily="2" charset="2"/>
              <a:buChar char="p"/>
            </a:pPr>
            <a:r>
              <a:rPr lang="ja-JP" altLang="en-US" dirty="0" smtClean="0"/>
              <a:t>つぶやきに場所をつぶやくユーザ、</a:t>
            </a:r>
            <a:r>
              <a:rPr lang="en-US" altLang="ja-JP" dirty="0" smtClean="0"/>
              <a:t>GPS</a:t>
            </a:r>
            <a:r>
              <a:rPr lang="ja-JP" altLang="en-US" dirty="0" smtClean="0"/>
              <a:t>の情報を使って店舗に近い付近に</a:t>
            </a:r>
            <a:endParaRPr lang="en-US" altLang="ja-JP" dirty="0" smtClean="0"/>
          </a:p>
          <a:p>
            <a:r>
              <a:rPr lang="ja-JP" altLang="en-US" dirty="0" smtClean="0"/>
              <a:t>住む、あるいは勤務するユーザを囲うことができます。近隣に住むユーザほど</a:t>
            </a:r>
            <a:endParaRPr lang="en-US" altLang="ja-JP" dirty="0" smtClean="0"/>
          </a:p>
          <a:p>
            <a:r>
              <a:rPr lang="ja-JP" altLang="en-US" dirty="0" smtClean="0"/>
              <a:t>反応は高いです。</a:t>
            </a:r>
            <a:endParaRPr lang="en-US" altLang="ja-JP" dirty="0" smtClean="0"/>
          </a:p>
          <a:p>
            <a:pPr>
              <a:buFont typeface="Wingdings" pitchFamily="2" charset="2"/>
              <a:buChar char="p"/>
            </a:pPr>
            <a:endParaRPr kumimoji="1" lang="en-US" altLang="ja-JP" dirty="0" smtClean="0"/>
          </a:p>
          <a:p>
            <a:pPr>
              <a:buFont typeface="Wingdings" pitchFamily="2" charset="2"/>
              <a:buChar char="p"/>
            </a:pPr>
            <a:r>
              <a:rPr lang="ja-JP" altLang="en-US" dirty="0" smtClean="0"/>
              <a:t>リアルタイムで限定した特典、サービスを提供するには</a:t>
            </a:r>
            <a:r>
              <a:rPr lang="en-US" altLang="ja-JP" dirty="0" smtClean="0"/>
              <a:t>Twitter</a:t>
            </a:r>
            <a:r>
              <a:rPr lang="ja-JP" altLang="en-US" dirty="0" smtClean="0"/>
              <a:t>が効果的です。</a:t>
            </a:r>
            <a:endParaRPr lang="en-US" altLang="ja-JP" dirty="0" smtClean="0"/>
          </a:p>
          <a:p>
            <a:pPr>
              <a:buFont typeface="Wingdings" pitchFamily="2" charset="2"/>
              <a:buChar char="p"/>
            </a:pPr>
            <a:endParaRPr lang="en-US" altLang="ja-JP" dirty="0" smtClean="0"/>
          </a:p>
          <a:p>
            <a:pPr>
              <a:buFont typeface="Wingdings" pitchFamily="2" charset="2"/>
              <a:buChar char="p"/>
            </a:pPr>
            <a:r>
              <a:rPr lang="ja-JP" altLang="en-US" dirty="0" smtClean="0"/>
              <a:t>爆発的な</a:t>
            </a:r>
            <a:r>
              <a:rPr lang="en-US" altLang="ja-JP" dirty="0" err="1" smtClean="0"/>
              <a:t>ReTweet</a:t>
            </a:r>
            <a:r>
              <a:rPr lang="ja-JP" altLang="en-US" dirty="0" smtClean="0"/>
              <a:t>による口コミ拡散は限定的な特典サービス、スペシャルプライス</a:t>
            </a:r>
            <a:endParaRPr lang="en-US" altLang="ja-JP" dirty="0" smtClean="0"/>
          </a:p>
          <a:p>
            <a:r>
              <a:rPr lang="ja-JP" altLang="en-US" dirty="0" smtClean="0"/>
              <a:t>限定放出を行なう際の起爆剤になります。</a:t>
            </a:r>
            <a:endParaRPr lang="en-US" altLang="ja-JP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1774557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Twitter</a:t>
            </a:r>
            <a:r>
              <a:rPr kumimoji="1" lang="ja-JP" altLang="en-US" b="1" dirty="0" smtClean="0"/>
              <a:t>は実店舗の集客に優れた効果を発揮します。紙媒体、実店舗への</a:t>
            </a:r>
            <a:r>
              <a:rPr kumimoji="1" lang="en-US" altLang="ja-JP" b="1" dirty="0" smtClean="0"/>
              <a:t>PR</a:t>
            </a:r>
            <a:r>
              <a:rPr kumimoji="1" lang="ja-JP" altLang="en-US" b="1" dirty="0" smtClean="0"/>
              <a:t>企画</a:t>
            </a:r>
            <a:endParaRPr kumimoji="1" lang="en-US" altLang="ja-JP" b="1" dirty="0" smtClean="0"/>
          </a:p>
          <a:p>
            <a:r>
              <a:rPr lang="ja-JP" altLang="en-US" b="1" dirty="0" smtClean="0"/>
              <a:t>と絡めることで即効性の高い情報発信ツールとしてお使い頂けます。</a:t>
            </a:r>
            <a:endParaRPr kumimoji="1" lang="ja-JP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/>
          <p:cNvSpPr/>
          <p:nvPr/>
        </p:nvSpPr>
        <p:spPr>
          <a:xfrm>
            <a:off x="885093" y="2060575"/>
            <a:ext cx="3626827" cy="19446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323851" y="836613"/>
            <a:ext cx="8496300" cy="0"/>
          </a:xfrm>
          <a:prstGeom prst="line">
            <a:avLst/>
          </a:prstGeom>
          <a:ln w="158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5" name="テキスト ボックス 5"/>
          <p:cNvSpPr txBox="1">
            <a:spLocks noChangeArrowheads="1"/>
          </p:cNvSpPr>
          <p:nvPr/>
        </p:nvSpPr>
        <p:spPr bwMode="auto">
          <a:xfrm>
            <a:off x="323528" y="260648"/>
            <a:ext cx="8496944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Twitter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はユーザ新規開拓には強力な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武器。</a:t>
            </a:r>
            <a:r>
              <a:rPr lang="ja-JP" altLang="en-US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すぱぞ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うで拡販しましょう。</a:t>
            </a:r>
            <a:endParaRPr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126" name="テキスト ボックス 6"/>
          <p:cNvSpPr txBox="1">
            <a:spLocks noChangeArrowheads="1"/>
          </p:cNvSpPr>
          <p:nvPr/>
        </p:nvSpPr>
        <p:spPr bwMode="auto">
          <a:xfrm>
            <a:off x="405913" y="1125539"/>
            <a:ext cx="835415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当社は販促サービスの提供というより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も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twitter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で集客するため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のトータルソリューションとしてノウハウ、アイデアを提供します。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この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ノウハウやアイデアを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活かすために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は欠かせない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機能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を「すぱぞう」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ASP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サービスは実現します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</a:p>
        </p:txBody>
      </p:sp>
      <p:sp>
        <p:nvSpPr>
          <p:cNvPr id="29" name="円/楕円 28"/>
          <p:cNvSpPr/>
          <p:nvPr/>
        </p:nvSpPr>
        <p:spPr>
          <a:xfrm>
            <a:off x="323851" y="1920875"/>
            <a:ext cx="1122485" cy="10795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>
                <a:solidFill>
                  <a:srgbClr val="000000"/>
                </a:solidFill>
              </a:rPr>
              <a:t>タイムリーに配信</a:t>
            </a:r>
          </a:p>
        </p:txBody>
      </p:sp>
      <p:pic>
        <p:nvPicPr>
          <p:cNvPr id="5128" name="Picture 4" descr="C:\Users\admin\AppData\Local\Microsoft\Windows\Temporary Internet Files\Content.IE5\4UN7D1IX\MP900442247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1150" y="2506664"/>
            <a:ext cx="1008185" cy="135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テキスト ボックス 33"/>
          <p:cNvSpPr txBox="1">
            <a:spLocks noChangeArrowheads="1"/>
          </p:cNvSpPr>
          <p:nvPr/>
        </p:nvSpPr>
        <p:spPr bwMode="auto">
          <a:xfrm>
            <a:off x="2694843" y="2589213"/>
            <a:ext cx="173501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>
                <a:latin typeface="Calibri" pitchFamily="34" charset="0"/>
              </a:rPr>
              <a:t>新商品の紹介やキャンペーン、モニターを自動予約で</a:t>
            </a:r>
            <a:r>
              <a:rPr lang="en-US" altLang="ja-JP" sz="1200">
                <a:latin typeface="Calibri" pitchFamily="34" charset="0"/>
              </a:rPr>
              <a:t>PR</a:t>
            </a:r>
            <a:r>
              <a:rPr lang="ja-JP" altLang="en-US" sz="1200">
                <a:latin typeface="Calibri" pitchFamily="34" charset="0"/>
              </a:rPr>
              <a:t>し繰り返しつぶやきましょう。繰り返すことで露出が増えて反応が広がることでしょう。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5103935" y="2060575"/>
            <a:ext cx="3626826" cy="19446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4572001" y="1905000"/>
            <a:ext cx="1123950" cy="10795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>
                <a:solidFill>
                  <a:srgbClr val="000000"/>
                </a:solidFill>
              </a:rPr>
              <a:t>優良ユーザの選別</a:t>
            </a:r>
            <a:endParaRPr lang="en-US" altLang="ja-JP" sz="1400">
              <a:solidFill>
                <a:srgbClr val="000000"/>
              </a:solidFill>
            </a:endParaRPr>
          </a:p>
        </p:txBody>
      </p:sp>
      <p:pic>
        <p:nvPicPr>
          <p:cNvPr id="513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8528" y="2506663"/>
            <a:ext cx="1011115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3" name="テキスト ボックス 37"/>
          <p:cNvSpPr txBox="1">
            <a:spLocks noChangeArrowheads="1"/>
          </p:cNvSpPr>
          <p:nvPr/>
        </p:nvSpPr>
        <p:spPr bwMode="auto">
          <a:xfrm>
            <a:off x="6891705" y="2701926"/>
            <a:ext cx="1735015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>
                <a:latin typeface="Calibri" pitchFamily="34" charset="0"/>
              </a:rPr>
              <a:t>商材に対し反応の出やすいユーザを見つけ、コンバージョンアップへ繋げます。フォロワーは量より質が大切です。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877766" y="4508500"/>
            <a:ext cx="3628292" cy="19446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31" name="円/楕円 30"/>
          <p:cNvSpPr/>
          <p:nvPr/>
        </p:nvSpPr>
        <p:spPr>
          <a:xfrm>
            <a:off x="323851" y="4294188"/>
            <a:ext cx="1122485" cy="10795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altLang="ja-JP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ja-JP" altLang="en-US" sz="1400">
                <a:solidFill>
                  <a:srgbClr val="000000"/>
                </a:solidFill>
              </a:rPr>
              <a:t>ユーザ</a:t>
            </a:r>
            <a:endParaRPr lang="en-US" altLang="ja-JP" sz="140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ja-JP" altLang="en-US" sz="1400">
                <a:solidFill>
                  <a:srgbClr val="000000"/>
                </a:solidFill>
              </a:rPr>
              <a:t>行動分析</a:t>
            </a:r>
            <a:endParaRPr lang="en-US" altLang="ja-JP" sz="1400">
              <a:solidFill>
                <a:srgbClr val="000000"/>
              </a:solidFill>
            </a:endParaRPr>
          </a:p>
          <a:p>
            <a:pPr algn="ctr"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pic>
        <p:nvPicPr>
          <p:cNvPr id="5136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32792" y="4797425"/>
            <a:ext cx="1056543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正方形/長方形 40"/>
          <p:cNvSpPr/>
          <p:nvPr/>
        </p:nvSpPr>
        <p:spPr>
          <a:xfrm>
            <a:off x="5131777" y="4508500"/>
            <a:ext cx="3628292" cy="19446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2" name="円/楕円 31"/>
          <p:cNvSpPr/>
          <p:nvPr/>
        </p:nvSpPr>
        <p:spPr>
          <a:xfrm>
            <a:off x="4572001" y="4267200"/>
            <a:ext cx="1123950" cy="109855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>
                <a:solidFill>
                  <a:srgbClr val="000000"/>
                </a:solidFill>
              </a:rPr>
              <a:t>口コミ</a:t>
            </a:r>
            <a:endParaRPr lang="en-US" altLang="ja-JP" sz="140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ja-JP" altLang="en-US" sz="1400">
                <a:solidFill>
                  <a:srgbClr val="000000"/>
                </a:solidFill>
              </a:rPr>
              <a:t>拡散</a:t>
            </a:r>
            <a:endParaRPr lang="en-US" altLang="ja-JP" sz="1400">
              <a:solidFill>
                <a:srgbClr val="000000"/>
              </a:solidFill>
            </a:endParaRPr>
          </a:p>
        </p:txBody>
      </p:sp>
      <p:sp>
        <p:nvSpPr>
          <p:cNvPr id="5139" name="テキスト ボックス 42"/>
          <p:cNvSpPr txBox="1">
            <a:spLocks noChangeArrowheads="1"/>
          </p:cNvSpPr>
          <p:nvPr/>
        </p:nvSpPr>
        <p:spPr bwMode="auto">
          <a:xfrm>
            <a:off x="2710962" y="4883150"/>
            <a:ext cx="173501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>
                <a:latin typeface="Calibri" pitchFamily="34" charset="0"/>
              </a:rPr>
              <a:t>自動</a:t>
            </a:r>
            <a:r>
              <a:rPr lang="en-US" altLang="ja-JP" sz="1200">
                <a:latin typeface="Calibri" pitchFamily="34" charset="0"/>
              </a:rPr>
              <a:t>PR</a:t>
            </a:r>
            <a:r>
              <a:rPr lang="ja-JP" altLang="en-US" sz="1200">
                <a:latin typeface="Calibri" pitchFamily="34" charset="0"/>
              </a:rPr>
              <a:t>の反応を測定し、見直しを定期的にかけましょう。</a:t>
            </a:r>
            <a:endParaRPr lang="en-US" altLang="ja-JP" sz="1200">
              <a:latin typeface="Calibri" pitchFamily="34" charset="0"/>
            </a:endParaRPr>
          </a:p>
          <a:p>
            <a:r>
              <a:rPr lang="ja-JP" altLang="en-US" sz="1200">
                <a:latin typeface="Calibri" pitchFamily="34" charset="0"/>
              </a:rPr>
              <a:t>ユーザ活動時間を理解し反応の低いつぶやきをリストラすることで、次第に高い反応へ生まれかわります。</a:t>
            </a:r>
          </a:p>
        </p:txBody>
      </p:sp>
      <p:pic>
        <p:nvPicPr>
          <p:cNvPr id="5140" name="Picture 5" descr="アナウンス,ハンドマイク,メガホン,人々,伝達,大声,比喩,男,男性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72151" y="4652963"/>
            <a:ext cx="1037492" cy="177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41" name="テキスト ボックス 39"/>
          <p:cNvSpPr txBox="1">
            <a:spLocks noChangeArrowheads="1"/>
          </p:cNvSpPr>
          <p:nvPr/>
        </p:nvSpPr>
        <p:spPr bwMode="auto">
          <a:xfrm>
            <a:off x="2939562" y="2200275"/>
            <a:ext cx="13581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b="1" u="sng">
                <a:solidFill>
                  <a:srgbClr val="0070C0"/>
                </a:solidFill>
                <a:latin typeface="Calibri" pitchFamily="34" charset="0"/>
              </a:rPr>
              <a:t>予約</a:t>
            </a:r>
            <a:r>
              <a:rPr lang="en-US" altLang="ja-JP" sz="1400" b="1" u="sng">
                <a:solidFill>
                  <a:srgbClr val="0070C0"/>
                </a:solidFill>
                <a:latin typeface="Calibri" pitchFamily="34" charset="0"/>
              </a:rPr>
              <a:t>Tweet</a:t>
            </a:r>
            <a:r>
              <a:rPr lang="ja-JP" altLang="en-US" sz="1400" b="1" u="sng">
                <a:solidFill>
                  <a:srgbClr val="0070C0"/>
                </a:solidFill>
                <a:latin typeface="Calibri" pitchFamily="34" charset="0"/>
              </a:rPr>
              <a:t>機能</a:t>
            </a:r>
          </a:p>
        </p:txBody>
      </p:sp>
      <p:sp>
        <p:nvSpPr>
          <p:cNvPr id="5142" name="テキスト ボックス 45"/>
          <p:cNvSpPr txBox="1">
            <a:spLocks noChangeArrowheads="1"/>
          </p:cNvSpPr>
          <p:nvPr/>
        </p:nvSpPr>
        <p:spPr bwMode="auto">
          <a:xfrm>
            <a:off x="7030916" y="2184401"/>
            <a:ext cx="15231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b="1" u="sng">
                <a:solidFill>
                  <a:srgbClr val="0070C0"/>
                </a:solidFill>
                <a:latin typeface="Calibri" pitchFamily="34" charset="0"/>
              </a:rPr>
              <a:t>フォロー支援機能</a:t>
            </a:r>
          </a:p>
        </p:txBody>
      </p:sp>
      <p:sp>
        <p:nvSpPr>
          <p:cNvPr id="5143" name="テキスト ボックス 46"/>
          <p:cNvSpPr txBox="1">
            <a:spLocks noChangeArrowheads="1"/>
          </p:cNvSpPr>
          <p:nvPr/>
        </p:nvSpPr>
        <p:spPr bwMode="auto">
          <a:xfrm>
            <a:off x="2927838" y="4576764"/>
            <a:ext cx="14622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b="1" u="sng">
                <a:solidFill>
                  <a:srgbClr val="0070C0"/>
                </a:solidFill>
                <a:latin typeface="Calibri" pitchFamily="34" charset="0"/>
              </a:rPr>
              <a:t>クリック分析機能</a:t>
            </a:r>
          </a:p>
        </p:txBody>
      </p:sp>
      <p:sp>
        <p:nvSpPr>
          <p:cNvPr id="5144" name="テキスト ボックス 47"/>
          <p:cNvSpPr txBox="1">
            <a:spLocks noChangeArrowheads="1"/>
          </p:cNvSpPr>
          <p:nvPr/>
        </p:nvSpPr>
        <p:spPr bwMode="auto">
          <a:xfrm>
            <a:off x="6957646" y="4892675"/>
            <a:ext cx="1735015" cy="15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Calibri" pitchFamily="34" charset="0"/>
              </a:rPr>
              <a:t>自社商品を話題にしている</a:t>
            </a:r>
            <a:r>
              <a:rPr lang="en-US" altLang="ja-JP" sz="1200" dirty="0">
                <a:latin typeface="Calibri" pitchFamily="34" charset="0"/>
              </a:rPr>
              <a:t>Tweet</a:t>
            </a:r>
            <a:r>
              <a:rPr lang="ja-JP" altLang="en-US" sz="1200" dirty="0">
                <a:latin typeface="Calibri" pitchFamily="34" charset="0"/>
              </a:rPr>
              <a:t>やブログ、記事を収集し</a:t>
            </a:r>
            <a:r>
              <a:rPr lang="en-US" altLang="ja-JP" sz="1200" dirty="0" err="1">
                <a:latin typeface="Calibri" pitchFamily="34" charset="0"/>
              </a:rPr>
              <a:t>ReTweet</a:t>
            </a:r>
            <a:r>
              <a:rPr lang="ja-JP" altLang="en-US" sz="1200" dirty="0">
                <a:latin typeface="Calibri" pitchFamily="34" charset="0"/>
              </a:rPr>
              <a:t>を行う機能。</a:t>
            </a:r>
            <a:endParaRPr lang="en-US" altLang="ja-JP" sz="1200" dirty="0">
              <a:latin typeface="Calibri" pitchFamily="34" charset="0"/>
            </a:endParaRPr>
          </a:p>
          <a:p>
            <a:endParaRPr lang="en-US" altLang="ja-JP" sz="1200" dirty="0">
              <a:latin typeface="Calibri" pitchFamily="34" charset="0"/>
            </a:endParaRPr>
          </a:p>
          <a:p>
            <a:r>
              <a:rPr lang="ja-JP" altLang="en-US" sz="1100" dirty="0">
                <a:latin typeface="Calibri" pitchFamily="34" charset="0"/>
              </a:rPr>
              <a:t>これを使うことで口コミの口コミを拡大し、商品紹介の拡散範囲を広げます。</a:t>
            </a:r>
          </a:p>
        </p:txBody>
      </p:sp>
      <p:sp>
        <p:nvSpPr>
          <p:cNvPr id="5145" name="テキスト ボックス 48"/>
          <p:cNvSpPr txBox="1">
            <a:spLocks noChangeArrowheads="1"/>
          </p:cNvSpPr>
          <p:nvPr/>
        </p:nvSpPr>
        <p:spPr bwMode="auto">
          <a:xfrm>
            <a:off x="7088066" y="4560889"/>
            <a:ext cx="15463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 b="1" u="sng">
                <a:solidFill>
                  <a:srgbClr val="0070C0"/>
                </a:solidFill>
                <a:latin typeface="Calibri" pitchFamily="34" charset="0"/>
              </a:rPr>
              <a:t>ReTweet</a:t>
            </a:r>
            <a:r>
              <a:rPr lang="ja-JP" altLang="en-US" sz="1400" b="1" u="sng">
                <a:solidFill>
                  <a:srgbClr val="0070C0"/>
                </a:solidFill>
                <a:latin typeface="Calibri" pitchFamily="34" charset="0"/>
              </a:rPr>
              <a:t>支援機能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WonderTouch</a:t>
            </a:r>
            <a:r>
              <a:rPr kumimoji="1" lang="ja-JP" altLang="en-US" dirty="0" smtClean="0"/>
              <a:t>現在の課題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3568" y="1772816"/>
            <a:ext cx="7858883" cy="120032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ja-JP" altLang="en-US" dirty="0" smtClean="0"/>
              <a:t>店舗での露出が低くいため存在に気づかない。</a:t>
            </a:r>
            <a:endParaRPr kumimoji="1" lang="en-US" altLang="ja-JP" dirty="0" smtClean="0"/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WonderTouch</a:t>
            </a:r>
            <a:r>
              <a:rPr kumimoji="1" lang="ja-JP" altLang="en-US" dirty="0" smtClean="0"/>
              <a:t>のコンテンツが</a:t>
            </a:r>
            <a:r>
              <a:rPr lang="ja-JP" altLang="en-US" dirty="0" smtClean="0"/>
              <a:t>まだ少ない。</a:t>
            </a:r>
            <a:endParaRPr kumimoji="1" lang="en-US" altLang="ja-JP" dirty="0" smtClean="0"/>
          </a:p>
          <a:p>
            <a:pPr>
              <a:buFont typeface="Arial" pitchFamily="34" charset="0"/>
              <a:buChar char="•"/>
            </a:pPr>
            <a:r>
              <a:rPr kumimoji="1" lang="ja-JP" altLang="en-US" dirty="0" smtClean="0"/>
              <a:t>小規模店舗も多いため</a:t>
            </a:r>
            <a:r>
              <a:rPr kumimoji="1" lang="en-US" altLang="ja-JP" dirty="0" err="1" smtClean="0"/>
              <a:t>Goost</a:t>
            </a:r>
            <a:r>
              <a:rPr kumimoji="1" lang="ja-JP" altLang="en-US" dirty="0" smtClean="0"/>
              <a:t>やライブの恩恵に預かれるユーザの確率が低い。</a:t>
            </a:r>
            <a:endParaRPr kumimoji="1"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en-US" altLang="ja-JP" dirty="0"/>
              <a:t>WonderTouch</a:t>
            </a:r>
            <a:r>
              <a:rPr lang="ja-JP" altLang="en-US" dirty="0" smtClean="0"/>
              <a:t>の接続方法がいまい</a:t>
            </a:r>
            <a:r>
              <a:rPr lang="ja-JP" altLang="en-US" dirty="0" err="1" smtClean="0"/>
              <a:t>ち</a:t>
            </a:r>
            <a:r>
              <a:rPr lang="ja-JP" altLang="en-US" dirty="0" smtClean="0"/>
              <a:t>不親切でわかりにくい</a:t>
            </a:r>
            <a:endParaRPr kumimoji="1" lang="en-US" altLang="ja-JP" dirty="0" smtClean="0"/>
          </a:p>
        </p:txBody>
      </p:sp>
      <p:sp>
        <p:nvSpPr>
          <p:cNvPr id="5" name="下矢印 4"/>
          <p:cNvSpPr/>
          <p:nvPr/>
        </p:nvSpPr>
        <p:spPr>
          <a:xfrm>
            <a:off x="4139952" y="3284984"/>
            <a:ext cx="1152128" cy="43204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59632" y="4149080"/>
            <a:ext cx="7056784" cy="2031325"/>
          </a:xfrm>
          <a:prstGeom prst="rect">
            <a:avLst/>
          </a:prstGeom>
          <a:ln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WonderTouch</a:t>
            </a:r>
            <a:r>
              <a:rPr kumimoji="1" lang="ja-JP" altLang="en-US" dirty="0" smtClean="0"/>
              <a:t>のコンテンツは大規模店では、スペースも広いが小規模店舗</a:t>
            </a:r>
            <a:r>
              <a:rPr lang="ja-JP" altLang="en-US" dirty="0" smtClean="0"/>
              <a:t>のほうが圧倒的に多いため、普及には</a:t>
            </a:r>
            <a:r>
              <a:rPr kumimoji="1" lang="ja-JP" altLang="en-US" dirty="0" smtClean="0"/>
              <a:t>自宅に帰ってからも利用できるダウンロード型のコンテンツ</a:t>
            </a:r>
            <a:r>
              <a:rPr lang="ja-JP" altLang="en-US" dirty="0" smtClean="0"/>
              <a:t>タイトルを用意することが必要。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一方、お店に来て</a:t>
            </a:r>
            <a:r>
              <a:rPr lang="en-US" altLang="ja-JP" dirty="0" smtClean="0"/>
              <a:t>WonderTouch</a:t>
            </a:r>
            <a:r>
              <a:rPr lang="ja-JP" altLang="en-US" dirty="0" smtClean="0"/>
              <a:t>を利用する理由が必要。例えば、</a:t>
            </a:r>
            <a:r>
              <a:rPr lang="en-US" altLang="ja-JP" dirty="0" smtClean="0"/>
              <a:t>PV</a:t>
            </a:r>
            <a:r>
              <a:rPr lang="ja-JP" altLang="en-US" dirty="0" smtClean="0"/>
              <a:t>や本の抜粋等提供。毎日先着○○名様のみ提供とか、限定することで</a:t>
            </a:r>
            <a:endParaRPr lang="en-US" altLang="ja-JP" dirty="0" smtClean="0"/>
          </a:p>
          <a:p>
            <a:r>
              <a:rPr lang="ja-JP" altLang="en-US" dirty="0" smtClean="0"/>
              <a:t>来店を煽る仕組みを用意する。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円/楕円 10"/>
          <p:cNvSpPr/>
          <p:nvPr/>
        </p:nvSpPr>
        <p:spPr>
          <a:xfrm>
            <a:off x="3203848" y="2420888"/>
            <a:ext cx="2736304" cy="2736304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en-US" altLang="ja-JP" sz="3200" dirty="0" smtClean="0"/>
              <a:t>WonderTouch</a:t>
            </a:r>
            <a:r>
              <a:rPr kumimoji="1" lang="ja-JP" altLang="en-US" sz="3200" dirty="0" smtClean="0"/>
              <a:t>のコンテンツ普及の鍵</a:t>
            </a:r>
            <a:endParaRPr kumimoji="1" lang="ja-JP" altLang="en-US" sz="3200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221088"/>
            <a:ext cx="866775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356992"/>
            <a:ext cx="1656184" cy="1416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2708920"/>
            <a:ext cx="720080" cy="1296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 descr="カレッジ,コンピュータ,人,勉強,大勢,大学,学生,教室,男,講堂,講義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5013176"/>
            <a:ext cx="1440160" cy="1224136"/>
          </a:xfrm>
          <a:prstGeom prst="rect">
            <a:avLst/>
          </a:prstGeom>
          <a:noFill/>
        </p:spPr>
      </p:pic>
      <p:pic>
        <p:nvPicPr>
          <p:cNvPr id="17418" name="Picture 10" descr="PNG,アイコン,ゲーム,ゲーム コントローラー,コントローラ,テクノロジー,テレビ ゲームのコントローラー,ビデオ ゲーム,ビデオ ゲームのコントローラー,レクリエーション,余暇,切り取った画像,切り取った絵,画像の切り取り,透明な背景,電気製品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3212976"/>
            <a:ext cx="1131056" cy="1152128"/>
          </a:xfrm>
          <a:prstGeom prst="rect">
            <a:avLst/>
          </a:prstGeom>
          <a:noFill/>
        </p:spPr>
      </p:pic>
      <p:pic>
        <p:nvPicPr>
          <p:cNvPr id="1026" name="Picture 2" descr="ビジネス,ビデオ,ビデオカセット,ビデオ屋さん,ムービー,レンタルビデオ,人,女,店員,映画,映画産業,職業,販売員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67944" y="4005064"/>
            <a:ext cx="1152128" cy="936104"/>
          </a:xfrm>
          <a:prstGeom prst="rect">
            <a:avLst/>
          </a:prstGeom>
          <a:noFill/>
        </p:spPr>
      </p:pic>
      <p:pic>
        <p:nvPicPr>
          <p:cNvPr id="17416" name="Picture 8" descr="図書,図書館,学問,学校,書籍,本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11960" y="2780928"/>
            <a:ext cx="648072" cy="720080"/>
          </a:xfrm>
          <a:prstGeom prst="rect">
            <a:avLst/>
          </a:prstGeom>
          <a:noFill/>
        </p:spPr>
      </p:pic>
      <p:pic>
        <p:nvPicPr>
          <p:cNvPr id="17414" name="Picture 6" descr="エンターテイメント,娯楽,記譜,音楽,音符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788024" y="3429000"/>
            <a:ext cx="936104" cy="648072"/>
          </a:xfrm>
          <a:prstGeom prst="rect">
            <a:avLst/>
          </a:prstGeom>
          <a:noFill/>
        </p:spPr>
      </p:pic>
      <p:sp>
        <p:nvSpPr>
          <p:cNvPr id="13" name="テキスト ボックス 12"/>
          <p:cNvSpPr txBox="1"/>
          <p:nvPr/>
        </p:nvSpPr>
        <p:spPr>
          <a:xfrm>
            <a:off x="539552" y="2132856"/>
            <a:ext cx="1792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WonderGoo</a:t>
            </a:r>
            <a:r>
              <a:rPr kumimoji="1" lang="ja-JP" altLang="en-US" dirty="0" smtClean="0"/>
              <a:t>店舗</a:t>
            </a:r>
            <a:endParaRPr kumimoji="1" lang="ja-JP" altLang="en-US" dirty="0"/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2771800" y="306896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395536" y="2924944"/>
            <a:ext cx="1496179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WonderTouch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75856" y="2204864"/>
            <a:ext cx="270619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ja-JP" altLang="en-US" dirty="0" smtClean="0"/>
              <a:t>プロモーション　コンテンツ</a:t>
            </a:r>
            <a:endParaRPr kumimoji="1" lang="ja-JP" altLang="en-US" dirty="0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5229200"/>
            <a:ext cx="720080" cy="1296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テキスト ボックス 18"/>
          <p:cNvSpPr txBox="1"/>
          <p:nvPr/>
        </p:nvSpPr>
        <p:spPr>
          <a:xfrm>
            <a:off x="6474680" y="3284984"/>
            <a:ext cx="26693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WonderGoo</a:t>
            </a:r>
            <a:r>
              <a:rPr lang="ja-JP" altLang="en-US" sz="1400" dirty="0" smtClean="0"/>
              <a:t>でダウンロードした</a:t>
            </a:r>
            <a:endParaRPr lang="en-US" altLang="ja-JP" sz="1400" dirty="0" smtClean="0"/>
          </a:p>
          <a:p>
            <a:r>
              <a:rPr lang="ja-JP" altLang="en-US" sz="1400" dirty="0" smtClean="0"/>
              <a:t>コンテンツを自宅や別の場所でも</a:t>
            </a:r>
            <a:endParaRPr lang="en-US" altLang="ja-JP" sz="1400" dirty="0" smtClean="0"/>
          </a:p>
          <a:p>
            <a:r>
              <a:rPr lang="ja-JP" altLang="en-US" sz="1400" dirty="0" smtClean="0"/>
              <a:t>立ち読みやプロモーション</a:t>
            </a:r>
            <a:endParaRPr lang="en-US" altLang="ja-JP" sz="1400" dirty="0" smtClean="0"/>
          </a:p>
          <a:p>
            <a:r>
              <a:rPr kumimoji="1" lang="ja-JP" altLang="en-US" sz="1400" dirty="0" smtClean="0"/>
              <a:t>ビデオを閲覧できるようにする</a:t>
            </a:r>
            <a:endParaRPr kumimoji="1" lang="ja-JP" altLang="en-US" sz="1400" dirty="0"/>
          </a:p>
        </p:txBody>
      </p:sp>
      <p:sp>
        <p:nvSpPr>
          <p:cNvPr id="20" name="右矢印 19"/>
          <p:cNvSpPr/>
          <p:nvPr/>
        </p:nvSpPr>
        <p:spPr>
          <a:xfrm rot="600039">
            <a:off x="1761371" y="5248442"/>
            <a:ext cx="4399463" cy="358235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11560" y="5733256"/>
            <a:ext cx="325672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/>
              <a:t>コンテンツは</a:t>
            </a:r>
            <a:r>
              <a:rPr lang="en-US" altLang="ja-JP" sz="1400" dirty="0" smtClean="0"/>
              <a:t>WonderGoo</a:t>
            </a:r>
            <a:r>
              <a:rPr lang="ja-JP" altLang="en-US" sz="1400" dirty="0" smtClean="0"/>
              <a:t>へ脚を</a:t>
            </a:r>
            <a:endParaRPr lang="en-US" altLang="ja-JP" sz="1400" dirty="0" smtClean="0"/>
          </a:p>
          <a:p>
            <a:r>
              <a:rPr lang="ja-JP" altLang="en-US" sz="1400" dirty="0" smtClean="0"/>
              <a:t>運ぶことでダウンロードできるように</a:t>
            </a:r>
            <a:endParaRPr lang="en-US" altLang="ja-JP" sz="1400" dirty="0" smtClean="0"/>
          </a:p>
          <a:p>
            <a:r>
              <a:rPr lang="ja-JP" altLang="en-US" sz="1400" dirty="0" smtClean="0"/>
              <a:t>する。（プロモーションの立ち読み、</a:t>
            </a:r>
            <a:r>
              <a:rPr lang="en-US" altLang="ja-JP" sz="1400" dirty="0" smtClean="0"/>
              <a:t>PV</a:t>
            </a:r>
            <a:r>
              <a:rPr lang="ja-JP" altLang="en-US" sz="1400" dirty="0" smtClean="0"/>
              <a:t>等）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228184" y="4437112"/>
            <a:ext cx="1325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口コミ</a:t>
            </a:r>
            <a:r>
              <a:rPr kumimoji="1" lang="en-US" altLang="ja-JP" dirty="0" smtClean="0"/>
              <a:t>Tweet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092280" y="6309320"/>
            <a:ext cx="1550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消費者ユーザ</a:t>
            </a:r>
            <a:endParaRPr kumimoji="1" lang="ja-JP" altLang="en-US" dirty="0"/>
          </a:p>
        </p:txBody>
      </p:sp>
      <p:sp>
        <p:nvSpPr>
          <p:cNvPr id="24" name="右矢印 23"/>
          <p:cNvSpPr/>
          <p:nvPr/>
        </p:nvSpPr>
        <p:spPr>
          <a:xfrm rot="11018644">
            <a:off x="5874644" y="4520343"/>
            <a:ext cx="360040" cy="216024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572000" y="5949280"/>
            <a:ext cx="1398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/>
              <a:t>ダウンロード</a:t>
            </a:r>
            <a:endParaRPr kumimoji="1" lang="ja-JP" altLang="en-US" b="1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55576" y="161950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自宅でも、どこ</a:t>
            </a:r>
            <a:r>
              <a:rPr lang="ja-JP" altLang="en-US" b="1" dirty="0" smtClean="0"/>
              <a:t>でも楽しめる</a:t>
            </a:r>
            <a:r>
              <a:rPr kumimoji="1" lang="ja-JP" altLang="en-US" b="1" dirty="0" smtClean="0"/>
              <a:t>ダウンロード型コンテンツが普及には必要。</a:t>
            </a:r>
            <a:endParaRPr kumimoji="1" lang="ja-JP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2900" y="260648"/>
            <a:ext cx="8229600" cy="1143000"/>
          </a:xfrm>
        </p:spPr>
        <p:txBody>
          <a:bodyPr/>
          <a:lstStyle/>
          <a:p>
            <a:r>
              <a:rPr lang="en-US" altLang="ja-JP" dirty="0" smtClean="0"/>
              <a:t>WonZooProject</a:t>
            </a:r>
            <a:endParaRPr kumimoji="1" lang="ja-JP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709196"/>
            <a:ext cx="720080" cy="1296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2532372"/>
            <a:ext cx="1656184" cy="1416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右矢印 5"/>
          <p:cNvSpPr/>
          <p:nvPr/>
        </p:nvSpPr>
        <p:spPr>
          <a:xfrm>
            <a:off x="1835696" y="3302769"/>
            <a:ext cx="1296144" cy="288032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6553" y="3245967"/>
            <a:ext cx="1395413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フローチャート : 磁気ディスク 6"/>
          <p:cNvSpPr/>
          <p:nvPr/>
        </p:nvSpPr>
        <p:spPr>
          <a:xfrm>
            <a:off x="7092280" y="2748396"/>
            <a:ext cx="1584176" cy="1440160"/>
          </a:xfrm>
          <a:prstGeom prst="flowChartMagneticDisk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705588" y="1969929"/>
            <a:ext cx="2212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WonderGoo</a:t>
            </a:r>
          </a:p>
          <a:p>
            <a:r>
              <a:rPr lang="ja-JP" altLang="en-US" dirty="0" smtClean="0"/>
              <a:t>オリジナルコンテンツ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88651" y="2348880"/>
            <a:ext cx="1433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WonderGoo</a:t>
            </a:r>
            <a:r>
              <a:rPr kumimoji="1" lang="ja-JP" altLang="en-US" sz="1200" dirty="0" smtClean="0"/>
              <a:t>へ行く</a:t>
            </a:r>
            <a:endParaRPr kumimoji="1" lang="en-US" altLang="ja-JP" sz="1200" dirty="0" smtClean="0"/>
          </a:p>
          <a:p>
            <a:r>
              <a:rPr kumimoji="1" lang="ja-JP" altLang="en-US" sz="1200" dirty="0" err="1" smtClean="0"/>
              <a:t>たびに</a:t>
            </a:r>
            <a:r>
              <a:rPr kumimoji="1" lang="ja-JP" altLang="en-US" sz="1200" dirty="0" smtClean="0"/>
              <a:t>ポイント</a:t>
            </a:r>
            <a:r>
              <a:rPr lang="ja-JP" altLang="en-US" sz="1200" dirty="0" smtClean="0"/>
              <a:t>加算</a:t>
            </a:r>
            <a:endParaRPr kumimoji="1" lang="ja-JP" altLang="en-US" sz="1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26605" y="2163040"/>
            <a:ext cx="1330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WonderGoo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74620" y="3692875"/>
            <a:ext cx="16946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一定の</a:t>
            </a:r>
            <a:r>
              <a:rPr lang="en-US" altLang="ja-JP" sz="1200" dirty="0" smtClean="0"/>
              <a:t>Won</a:t>
            </a:r>
            <a:r>
              <a:rPr kumimoji="1" lang="en-US" altLang="ja-JP" sz="1200" dirty="0" smtClean="0"/>
              <a:t>Zoo</a:t>
            </a:r>
            <a:r>
              <a:rPr kumimoji="1" lang="ja-JP" altLang="en-US" sz="1200" dirty="0" smtClean="0"/>
              <a:t>ポイント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が貯まるとコンテンツが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もらえる。</a:t>
            </a:r>
            <a:endParaRPr kumimoji="1" lang="en-US" altLang="ja-JP" sz="1200" dirty="0" smtClean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674936" y="2598196"/>
            <a:ext cx="931665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/>
              <a:t>一定ポイント</a:t>
            </a:r>
            <a:endParaRPr lang="en-US" altLang="ja-JP" sz="1100" dirty="0" smtClean="0"/>
          </a:p>
          <a:p>
            <a:r>
              <a:rPr kumimoji="1" lang="ja-JP" altLang="en-US" sz="1100" dirty="0" smtClean="0"/>
              <a:t>でコンテンツ</a:t>
            </a:r>
            <a:endParaRPr kumimoji="1" lang="en-US" altLang="ja-JP" sz="1100" dirty="0" smtClean="0"/>
          </a:p>
          <a:p>
            <a:r>
              <a:rPr kumimoji="1" lang="ja-JP" altLang="en-US" sz="1100" dirty="0" smtClean="0"/>
              <a:t>交換へ</a:t>
            </a:r>
            <a:endParaRPr kumimoji="1" lang="ja-JP" altLang="en-US" sz="11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466553" y="3699591"/>
            <a:ext cx="12538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特別特典</a:t>
            </a:r>
            <a:endParaRPr kumimoji="1" lang="en-US" altLang="ja-JP" sz="1200" dirty="0" smtClean="0"/>
          </a:p>
          <a:p>
            <a:r>
              <a:rPr lang="ja-JP" altLang="en-US" sz="1200" dirty="0"/>
              <a:t>商品</a:t>
            </a:r>
            <a:r>
              <a:rPr lang="ja-JP" altLang="en-US" sz="1200" dirty="0" smtClean="0"/>
              <a:t>を予約購入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できるようにする</a:t>
            </a:r>
            <a:endParaRPr kumimoji="1" lang="ja-JP" altLang="en-US" sz="12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46706" y="1227107"/>
            <a:ext cx="77759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ワンダーグーの店舗に定期的に足を運んでもらうために、来るたびに毎回ポイントを付与する。（１日１回限定）。比較</a:t>
            </a:r>
            <a:r>
              <a:rPr lang="ja-JP" altLang="en-US" dirty="0" smtClean="0"/>
              <a:t>的敷居の低いポイントでコンテンツ交換</a:t>
            </a:r>
            <a:endParaRPr lang="en-US" altLang="ja-JP" dirty="0" smtClean="0"/>
          </a:p>
          <a:p>
            <a:r>
              <a:rPr kumimoji="1" lang="ja-JP" altLang="en-US" dirty="0" smtClean="0"/>
              <a:t>あるいは限定商品の割引に</a:t>
            </a:r>
            <a:r>
              <a:rPr lang="ja-JP" altLang="en-US" dirty="0" smtClean="0"/>
              <a:t>使える仕組みを提供</a:t>
            </a:r>
            <a:endParaRPr kumimoji="1" lang="ja-JP" altLang="en-US" dirty="0"/>
          </a:p>
        </p:txBody>
      </p:sp>
      <p:pic>
        <p:nvPicPr>
          <p:cNvPr id="23" name="Picture 4" descr="カレッジ,コンピュータ,人,勉強,大勢,大学,学生,教室,男,講堂,講義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4581128"/>
            <a:ext cx="1440160" cy="1224136"/>
          </a:xfrm>
          <a:prstGeom prst="rect">
            <a:avLst/>
          </a:prstGeom>
          <a:noFill/>
        </p:spPr>
      </p:pic>
      <p:sp>
        <p:nvSpPr>
          <p:cNvPr id="22" name="左カーブ矢印 21"/>
          <p:cNvSpPr/>
          <p:nvPr/>
        </p:nvSpPr>
        <p:spPr>
          <a:xfrm rot="4761361">
            <a:off x="4560067" y="2268768"/>
            <a:ext cx="829124" cy="623401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7456451" y="3245967"/>
            <a:ext cx="1266527" cy="1396356"/>
            <a:chOff x="2304" y="1157"/>
            <a:chExt cx="1740" cy="1981"/>
          </a:xfrm>
        </p:grpSpPr>
        <p:sp>
          <p:nvSpPr>
            <p:cNvPr id="10" name="Film"/>
            <p:cNvSpPr>
              <a:spLocks noEditPoints="1" noChangeArrowheads="1"/>
            </p:cNvSpPr>
            <p:nvPr/>
          </p:nvSpPr>
          <p:spPr bwMode="auto">
            <a:xfrm>
              <a:off x="2304" y="1980"/>
              <a:ext cx="726" cy="1158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4960 w 21600"/>
                <a:gd name="T17" fmla="*/ 8129 h 21600"/>
                <a:gd name="T18" fmla="*/ 17079 w 21600"/>
                <a:gd name="T19" fmla="*/ 1342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lose/>
                </a:path>
                <a:path w="21600" h="21600" extrusionOk="0">
                  <a:moveTo>
                    <a:pt x="3014" y="21600"/>
                  </a:moveTo>
                  <a:lnTo>
                    <a:pt x="3014" y="0"/>
                  </a:lnTo>
                  <a:lnTo>
                    <a:pt x="0" y="0"/>
                  </a:lnTo>
                  <a:lnTo>
                    <a:pt x="0" y="21600"/>
                  </a:lnTo>
                  <a:lnTo>
                    <a:pt x="3014" y="21600"/>
                  </a:lnTo>
                  <a:close/>
                </a:path>
                <a:path w="21600" h="21600" extrusionOk="0">
                  <a:moveTo>
                    <a:pt x="21600" y="21600"/>
                  </a:moveTo>
                  <a:lnTo>
                    <a:pt x="21600" y="0"/>
                  </a:lnTo>
                  <a:lnTo>
                    <a:pt x="18586" y="0"/>
                  </a:lnTo>
                  <a:lnTo>
                    <a:pt x="18586" y="21600"/>
                  </a:lnTo>
                  <a:lnTo>
                    <a:pt x="21600" y="21600"/>
                  </a:lnTo>
                  <a:close/>
                </a:path>
                <a:path w="21600" h="21600" extrusionOk="0">
                  <a:moveTo>
                    <a:pt x="6028" y="6574"/>
                  </a:moveTo>
                  <a:lnTo>
                    <a:pt x="15572" y="6574"/>
                  </a:lnTo>
                  <a:lnTo>
                    <a:pt x="16074" y="6574"/>
                  </a:lnTo>
                  <a:lnTo>
                    <a:pt x="16326" y="6457"/>
                  </a:lnTo>
                  <a:lnTo>
                    <a:pt x="16577" y="6339"/>
                  </a:lnTo>
                  <a:lnTo>
                    <a:pt x="16828" y="6222"/>
                  </a:lnTo>
                  <a:lnTo>
                    <a:pt x="17079" y="6222"/>
                  </a:lnTo>
                  <a:lnTo>
                    <a:pt x="17330" y="5987"/>
                  </a:lnTo>
                  <a:lnTo>
                    <a:pt x="17330" y="5870"/>
                  </a:lnTo>
                  <a:lnTo>
                    <a:pt x="17581" y="5635"/>
                  </a:lnTo>
                  <a:lnTo>
                    <a:pt x="17581" y="1526"/>
                  </a:lnTo>
                  <a:lnTo>
                    <a:pt x="17330" y="1291"/>
                  </a:lnTo>
                  <a:lnTo>
                    <a:pt x="17330" y="1174"/>
                  </a:lnTo>
                  <a:lnTo>
                    <a:pt x="17079" y="1057"/>
                  </a:lnTo>
                  <a:lnTo>
                    <a:pt x="16828" y="939"/>
                  </a:lnTo>
                  <a:lnTo>
                    <a:pt x="16577" y="822"/>
                  </a:lnTo>
                  <a:lnTo>
                    <a:pt x="16326" y="704"/>
                  </a:lnTo>
                  <a:lnTo>
                    <a:pt x="16074" y="704"/>
                  </a:lnTo>
                  <a:lnTo>
                    <a:pt x="15572" y="587"/>
                  </a:lnTo>
                  <a:lnTo>
                    <a:pt x="6028" y="587"/>
                  </a:lnTo>
                  <a:lnTo>
                    <a:pt x="5526" y="704"/>
                  </a:lnTo>
                  <a:lnTo>
                    <a:pt x="5274" y="704"/>
                  </a:lnTo>
                  <a:lnTo>
                    <a:pt x="5023" y="822"/>
                  </a:lnTo>
                  <a:lnTo>
                    <a:pt x="4772" y="939"/>
                  </a:lnTo>
                  <a:lnTo>
                    <a:pt x="4521" y="1057"/>
                  </a:lnTo>
                  <a:lnTo>
                    <a:pt x="4270" y="1174"/>
                  </a:lnTo>
                  <a:lnTo>
                    <a:pt x="4270" y="1291"/>
                  </a:lnTo>
                  <a:lnTo>
                    <a:pt x="4019" y="1526"/>
                  </a:lnTo>
                  <a:lnTo>
                    <a:pt x="4019" y="5635"/>
                  </a:lnTo>
                  <a:lnTo>
                    <a:pt x="4270" y="5870"/>
                  </a:lnTo>
                  <a:lnTo>
                    <a:pt x="4270" y="5987"/>
                  </a:lnTo>
                  <a:lnTo>
                    <a:pt x="4521" y="6222"/>
                  </a:lnTo>
                  <a:lnTo>
                    <a:pt x="4772" y="6222"/>
                  </a:lnTo>
                  <a:lnTo>
                    <a:pt x="5023" y="6339"/>
                  </a:lnTo>
                  <a:lnTo>
                    <a:pt x="5274" y="6457"/>
                  </a:lnTo>
                  <a:lnTo>
                    <a:pt x="5526" y="6574"/>
                  </a:lnTo>
                  <a:lnTo>
                    <a:pt x="6028" y="6574"/>
                  </a:lnTo>
                  <a:close/>
                </a:path>
                <a:path w="21600" h="21600" extrusionOk="0">
                  <a:moveTo>
                    <a:pt x="6028" y="13617"/>
                  </a:moveTo>
                  <a:lnTo>
                    <a:pt x="15572" y="13617"/>
                  </a:lnTo>
                  <a:lnTo>
                    <a:pt x="16074" y="13617"/>
                  </a:lnTo>
                  <a:lnTo>
                    <a:pt x="16326" y="13617"/>
                  </a:lnTo>
                  <a:lnTo>
                    <a:pt x="16577" y="13500"/>
                  </a:lnTo>
                  <a:lnTo>
                    <a:pt x="16828" y="13383"/>
                  </a:lnTo>
                  <a:lnTo>
                    <a:pt x="17079" y="13265"/>
                  </a:lnTo>
                  <a:lnTo>
                    <a:pt x="17330" y="13148"/>
                  </a:lnTo>
                  <a:lnTo>
                    <a:pt x="17330" y="12913"/>
                  </a:lnTo>
                  <a:lnTo>
                    <a:pt x="17581" y="12796"/>
                  </a:lnTo>
                  <a:lnTo>
                    <a:pt x="17581" y="8687"/>
                  </a:lnTo>
                  <a:lnTo>
                    <a:pt x="17330" y="8452"/>
                  </a:lnTo>
                  <a:lnTo>
                    <a:pt x="17330" y="8335"/>
                  </a:lnTo>
                  <a:lnTo>
                    <a:pt x="17079" y="8217"/>
                  </a:lnTo>
                  <a:lnTo>
                    <a:pt x="16828" y="7983"/>
                  </a:lnTo>
                  <a:lnTo>
                    <a:pt x="16577" y="7983"/>
                  </a:lnTo>
                  <a:lnTo>
                    <a:pt x="16326" y="7865"/>
                  </a:lnTo>
                  <a:lnTo>
                    <a:pt x="16074" y="7865"/>
                  </a:lnTo>
                  <a:lnTo>
                    <a:pt x="15572" y="7748"/>
                  </a:lnTo>
                  <a:lnTo>
                    <a:pt x="6028" y="7748"/>
                  </a:lnTo>
                  <a:lnTo>
                    <a:pt x="5526" y="7865"/>
                  </a:lnTo>
                  <a:lnTo>
                    <a:pt x="5274" y="7865"/>
                  </a:lnTo>
                  <a:lnTo>
                    <a:pt x="5023" y="7983"/>
                  </a:lnTo>
                  <a:lnTo>
                    <a:pt x="4772" y="7983"/>
                  </a:lnTo>
                  <a:lnTo>
                    <a:pt x="4521" y="8217"/>
                  </a:lnTo>
                  <a:lnTo>
                    <a:pt x="4270" y="8335"/>
                  </a:lnTo>
                  <a:lnTo>
                    <a:pt x="4270" y="8452"/>
                  </a:lnTo>
                  <a:lnTo>
                    <a:pt x="4019" y="8687"/>
                  </a:lnTo>
                  <a:lnTo>
                    <a:pt x="4019" y="12796"/>
                  </a:lnTo>
                  <a:lnTo>
                    <a:pt x="4270" y="12913"/>
                  </a:lnTo>
                  <a:lnTo>
                    <a:pt x="4270" y="13148"/>
                  </a:lnTo>
                  <a:lnTo>
                    <a:pt x="4521" y="13265"/>
                  </a:lnTo>
                  <a:lnTo>
                    <a:pt x="4772" y="13383"/>
                  </a:lnTo>
                  <a:lnTo>
                    <a:pt x="5023" y="13500"/>
                  </a:lnTo>
                  <a:lnTo>
                    <a:pt x="5274" y="13617"/>
                  </a:lnTo>
                  <a:lnTo>
                    <a:pt x="5526" y="13617"/>
                  </a:lnTo>
                  <a:lnTo>
                    <a:pt x="6028" y="13617"/>
                  </a:lnTo>
                  <a:close/>
                </a:path>
                <a:path w="21600" h="21600" extrusionOk="0">
                  <a:moveTo>
                    <a:pt x="6028" y="20778"/>
                  </a:moveTo>
                  <a:lnTo>
                    <a:pt x="15572" y="20778"/>
                  </a:lnTo>
                  <a:lnTo>
                    <a:pt x="16074" y="20778"/>
                  </a:lnTo>
                  <a:lnTo>
                    <a:pt x="16326" y="20661"/>
                  </a:lnTo>
                  <a:lnTo>
                    <a:pt x="16577" y="20661"/>
                  </a:lnTo>
                  <a:lnTo>
                    <a:pt x="16828" y="20543"/>
                  </a:lnTo>
                  <a:lnTo>
                    <a:pt x="17079" y="20426"/>
                  </a:lnTo>
                  <a:lnTo>
                    <a:pt x="17330" y="20309"/>
                  </a:lnTo>
                  <a:lnTo>
                    <a:pt x="17330" y="20074"/>
                  </a:lnTo>
                  <a:lnTo>
                    <a:pt x="17581" y="19957"/>
                  </a:lnTo>
                  <a:lnTo>
                    <a:pt x="17581" y="15730"/>
                  </a:lnTo>
                  <a:lnTo>
                    <a:pt x="17330" y="15613"/>
                  </a:lnTo>
                  <a:lnTo>
                    <a:pt x="17330" y="15378"/>
                  </a:lnTo>
                  <a:lnTo>
                    <a:pt x="17079" y="15378"/>
                  </a:lnTo>
                  <a:lnTo>
                    <a:pt x="16828" y="15143"/>
                  </a:lnTo>
                  <a:lnTo>
                    <a:pt x="16577" y="15026"/>
                  </a:lnTo>
                  <a:lnTo>
                    <a:pt x="16326" y="15026"/>
                  </a:lnTo>
                  <a:lnTo>
                    <a:pt x="16074" y="15026"/>
                  </a:lnTo>
                  <a:lnTo>
                    <a:pt x="15572" y="14909"/>
                  </a:lnTo>
                  <a:lnTo>
                    <a:pt x="6028" y="14909"/>
                  </a:lnTo>
                  <a:lnTo>
                    <a:pt x="5526" y="15026"/>
                  </a:lnTo>
                  <a:lnTo>
                    <a:pt x="5274" y="15026"/>
                  </a:lnTo>
                  <a:lnTo>
                    <a:pt x="5023" y="15026"/>
                  </a:lnTo>
                  <a:lnTo>
                    <a:pt x="4772" y="15143"/>
                  </a:lnTo>
                  <a:lnTo>
                    <a:pt x="4521" y="15378"/>
                  </a:lnTo>
                  <a:lnTo>
                    <a:pt x="4270" y="15378"/>
                  </a:lnTo>
                  <a:lnTo>
                    <a:pt x="4270" y="15613"/>
                  </a:lnTo>
                  <a:lnTo>
                    <a:pt x="4019" y="15730"/>
                  </a:lnTo>
                  <a:lnTo>
                    <a:pt x="4019" y="19957"/>
                  </a:lnTo>
                  <a:lnTo>
                    <a:pt x="4270" y="20074"/>
                  </a:lnTo>
                  <a:lnTo>
                    <a:pt x="4270" y="20309"/>
                  </a:lnTo>
                  <a:lnTo>
                    <a:pt x="4521" y="20426"/>
                  </a:lnTo>
                  <a:lnTo>
                    <a:pt x="4772" y="20543"/>
                  </a:lnTo>
                  <a:lnTo>
                    <a:pt x="5023" y="20661"/>
                  </a:lnTo>
                  <a:lnTo>
                    <a:pt x="5274" y="20661"/>
                  </a:lnTo>
                  <a:lnTo>
                    <a:pt x="5526" y="20778"/>
                  </a:lnTo>
                  <a:lnTo>
                    <a:pt x="6028" y="20778"/>
                  </a:lnTo>
                  <a:close/>
                </a:path>
                <a:path w="21600" h="21600" extrusionOk="0">
                  <a:moveTo>
                    <a:pt x="753" y="1291"/>
                  </a:moveTo>
                  <a:lnTo>
                    <a:pt x="2260" y="1291"/>
                  </a:lnTo>
                  <a:lnTo>
                    <a:pt x="2260" y="235"/>
                  </a:lnTo>
                  <a:lnTo>
                    <a:pt x="753" y="235"/>
                  </a:lnTo>
                  <a:lnTo>
                    <a:pt x="753" y="1291"/>
                  </a:lnTo>
                  <a:close/>
                </a:path>
                <a:path w="21600" h="21600" extrusionOk="0">
                  <a:moveTo>
                    <a:pt x="753" y="2700"/>
                  </a:moveTo>
                  <a:lnTo>
                    <a:pt x="2260" y="2700"/>
                  </a:lnTo>
                  <a:lnTo>
                    <a:pt x="2260" y="1643"/>
                  </a:lnTo>
                  <a:lnTo>
                    <a:pt x="753" y="1643"/>
                  </a:lnTo>
                  <a:lnTo>
                    <a:pt x="753" y="2700"/>
                  </a:lnTo>
                  <a:close/>
                </a:path>
                <a:path w="21600" h="21600" extrusionOk="0">
                  <a:moveTo>
                    <a:pt x="753" y="4109"/>
                  </a:moveTo>
                  <a:lnTo>
                    <a:pt x="2260" y="4109"/>
                  </a:lnTo>
                  <a:lnTo>
                    <a:pt x="2260" y="3052"/>
                  </a:lnTo>
                  <a:lnTo>
                    <a:pt x="753" y="3052"/>
                  </a:lnTo>
                  <a:lnTo>
                    <a:pt x="753" y="4109"/>
                  </a:lnTo>
                  <a:close/>
                </a:path>
                <a:path w="21600" h="21600" extrusionOk="0">
                  <a:moveTo>
                    <a:pt x="753" y="5517"/>
                  </a:moveTo>
                  <a:lnTo>
                    <a:pt x="2260" y="5517"/>
                  </a:lnTo>
                  <a:lnTo>
                    <a:pt x="2260" y="4461"/>
                  </a:lnTo>
                  <a:lnTo>
                    <a:pt x="753" y="4461"/>
                  </a:lnTo>
                  <a:lnTo>
                    <a:pt x="753" y="5517"/>
                  </a:lnTo>
                  <a:close/>
                </a:path>
                <a:path w="21600" h="21600" extrusionOk="0">
                  <a:moveTo>
                    <a:pt x="753" y="6926"/>
                  </a:moveTo>
                  <a:lnTo>
                    <a:pt x="2260" y="6926"/>
                  </a:lnTo>
                  <a:lnTo>
                    <a:pt x="2260" y="5870"/>
                  </a:lnTo>
                  <a:lnTo>
                    <a:pt x="753" y="5870"/>
                  </a:lnTo>
                  <a:lnTo>
                    <a:pt x="753" y="6926"/>
                  </a:lnTo>
                  <a:close/>
                </a:path>
                <a:path w="21600" h="21600" extrusionOk="0">
                  <a:moveTo>
                    <a:pt x="753" y="8335"/>
                  </a:moveTo>
                  <a:lnTo>
                    <a:pt x="2260" y="8335"/>
                  </a:lnTo>
                  <a:lnTo>
                    <a:pt x="2260" y="7278"/>
                  </a:lnTo>
                  <a:lnTo>
                    <a:pt x="753" y="7278"/>
                  </a:lnTo>
                  <a:lnTo>
                    <a:pt x="753" y="8335"/>
                  </a:lnTo>
                  <a:close/>
                </a:path>
                <a:path w="21600" h="21600" extrusionOk="0">
                  <a:moveTo>
                    <a:pt x="753" y="9743"/>
                  </a:moveTo>
                  <a:lnTo>
                    <a:pt x="2260" y="9743"/>
                  </a:lnTo>
                  <a:lnTo>
                    <a:pt x="2260" y="8687"/>
                  </a:lnTo>
                  <a:lnTo>
                    <a:pt x="753" y="8687"/>
                  </a:lnTo>
                  <a:lnTo>
                    <a:pt x="753" y="9743"/>
                  </a:lnTo>
                  <a:close/>
                </a:path>
                <a:path w="21600" h="21600" extrusionOk="0">
                  <a:moveTo>
                    <a:pt x="753" y="11152"/>
                  </a:moveTo>
                  <a:lnTo>
                    <a:pt x="2260" y="11152"/>
                  </a:lnTo>
                  <a:lnTo>
                    <a:pt x="2260" y="10096"/>
                  </a:lnTo>
                  <a:lnTo>
                    <a:pt x="753" y="10096"/>
                  </a:lnTo>
                  <a:lnTo>
                    <a:pt x="753" y="11152"/>
                  </a:lnTo>
                  <a:close/>
                </a:path>
                <a:path w="21600" h="21600" extrusionOk="0">
                  <a:moveTo>
                    <a:pt x="753" y="12561"/>
                  </a:moveTo>
                  <a:lnTo>
                    <a:pt x="2260" y="12561"/>
                  </a:lnTo>
                  <a:lnTo>
                    <a:pt x="2260" y="11504"/>
                  </a:lnTo>
                  <a:lnTo>
                    <a:pt x="753" y="11504"/>
                  </a:lnTo>
                  <a:lnTo>
                    <a:pt x="753" y="12561"/>
                  </a:lnTo>
                  <a:close/>
                </a:path>
                <a:path w="21600" h="21600" extrusionOk="0">
                  <a:moveTo>
                    <a:pt x="753" y="13970"/>
                  </a:moveTo>
                  <a:lnTo>
                    <a:pt x="2260" y="13970"/>
                  </a:lnTo>
                  <a:lnTo>
                    <a:pt x="2260" y="12913"/>
                  </a:lnTo>
                  <a:lnTo>
                    <a:pt x="753" y="12913"/>
                  </a:lnTo>
                  <a:lnTo>
                    <a:pt x="753" y="13970"/>
                  </a:lnTo>
                  <a:close/>
                </a:path>
                <a:path w="21600" h="21600" extrusionOk="0">
                  <a:moveTo>
                    <a:pt x="753" y="15378"/>
                  </a:moveTo>
                  <a:lnTo>
                    <a:pt x="2260" y="15378"/>
                  </a:lnTo>
                  <a:lnTo>
                    <a:pt x="2260" y="14322"/>
                  </a:lnTo>
                  <a:lnTo>
                    <a:pt x="753" y="14322"/>
                  </a:lnTo>
                  <a:lnTo>
                    <a:pt x="753" y="15378"/>
                  </a:lnTo>
                  <a:close/>
                </a:path>
                <a:path w="21600" h="21600" extrusionOk="0">
                  <a:moveTo>
                    <a:pt x="753" y="16787"/>
                  </a:moveTo>
                  <a:lnTo>
                    <a:pt x="2260" y="16787"/>
                  </a:lnTo>
                  <a:lnTo>
                    <a:pt x="2260" y="15730"/>
                  </a:lnTo>
                  <a:lnTo>
                    <a:pt x="753" y="15730"/>
                  </a:lnTo>
                  <a:lnTo>
                    <a:pt x="753" y="16787"/>
                  </a:lnTo>
                  <a:close/>
                </a:path>
                <a:path w="21600" h="21600" extrusionOk="0">
                  <a:moveTo>
                    <a:pt x="753" y="18196"/>
                  </a:moveTo>
                  <a:lnTo>
                    <a:pt x="2260" y="18196"/>
                  </a:lnTo>
                  <a:lnTo>
                    <a:pt x="2260" y="17139"/>
                  </a:lnTo>
                  <a:lnTo>
                    <a:pt x="753" y="17139"/>
                  </a:lnTo>
                  <a:lnTo>
                    <a:pt x="753" y="18196"/>
                  </a:lnTo>
                  <a:close/>
                </a:path>
                <a:path w="21600" h="21600" extrusionOk="0">
                  <a:moveTo>
                    <a:pt x="753" y="19604"/>
                  </a:moveTo>
                  <a:lnTo>
                    <a:pt x="2260" y="19604"/>
                  </a:lnTo>
                  <a:lnTo>
                    <a:pt x="2260" y="18548"/>
                  </a:lnTo>
                  <a:lnTo>
                    <a:pt x="753" y="18548"/>
                  </a:lnTo>
                  <a:lnTo>
                    <a:pt x="753" y="19604"/>
                  </a:lnTo>
                  <a:close/>
                </a:path>
                <a:path w="21600" h="21600" extrusionOk="0">
                  <a:moveTo>
                    <a:pt x="753" y="21013"/>
                  </a:moveTo>
                  <a:lnTo>
                    <a:pt x="2260" y="21013"/>
                  </a:lnTo>
                  <a:lnTo>
                    <a:pt x="2260" y="19957"/>
                  </a:lnTo>
                  <a:lnTo>
                    <a:pt x="753" y="19957"/>
                  </a:lnTo>
                  <a:lnTo>
                    <a:pt x="753" y="21013"/>
                  </a:lnTo>
                  <a:close/>
                </a:path>
                <a:path w="21600" h="21600" extrusionOk="0">
                  <a:moveTo>
                    <a:pt x="19340" y="1409"/>
                  </a:moveTo>
                  <a:lnTo>
                    <a:pt x="20595" y="1409"/>
                  </a:lnTo>
                  <a:lnTo>
                    <a:pt x="20595" y="352"/>
                  </a:lnTo>
                  <a:lnTo>
                    <a:pt x="19340" y="352"/>
                  </a:lnTo>
                  <a:lnTo>
                    <a:pt x="19340" y="1409"/>
                  </a:lnTo>
                  <a:close/>
                </a:path>
                <a:path w="21600" h="21600" extrusionOk="0">
                  <a:moveTo>
                    <a:pt x="19340" y="2700"/>
                  </a:moveTo>
                  <a:lnTo>
                    <a:pt x="20595" y="2700"/>
                  </a:lnTo>
                  <a:lnTo>
                    <a:pt x="20595" y="1643"/>
                  </a:lnTo>
                  <a:lnTo>
                    <a:pt x="19340" y="1643"/>
                  </a:lnTo>
                  <a:lnTo>
                    <a:pt x="19340" y="2700"/>
                  </a:lnTo>
                  <a:close/>
                </a:path>
                <a:path w="21600" h="21600" extrusionOk="0">
                  <a:moveTo>
                    <a:pt x="19340" y="4109"/>
                  </a:moveTo>
                  <a:lnTo>
                    <a:pt x="20595" y="4109"/>
                  </a:lnTo>
                  <a:lnTo>
                    <a:pt x="20595" y="3052"/>
                  </a:lnTo>
                  <a:lnTo>
                    <a:pt x="19340" y="3052"/>
                  </a:lnTo>
                  <a:lnTo>
                    <a:pt x="19340" y="4109"/>
                  </a:lnTo>
                  <a:close/>
                </a:path>
                <a:path w="21600" h="21600" extrusionOk="0">
                  <a:moveTo>
                    <a:pt x="19340" y="5517"/>
                  </a:moveTo>
                  <a:lnTo>
                    <a:pt x="20595" y="5517"/>
                  </a:lnTo>
                  <a:lnTo>
                    <a:pt x="20595" y="4461"/>
                  </a:lnTo>
                  <a:lnTo>
                    <a:pt x="19340" y="4461"/>
                  </a:lnTo>
                  <a:lnTo>
                    <a:pt x="19340" y="5517"/>
                  </a:lnTo>
                  <a:close/>
                </a:path>
                <a:path w="21600" h="21600" extrusionOk="0">
                  <a:moveTo>
                    <a:pt x="19340" y="6926"/>
                  </a:moveTo>
                  <a:lnTo>
                    <a:pt x="20595" y="6926"/>
                  </a:lnTo>
                  <a:lnTo>
                    <a:pt x="20595" y="5870"/>
                  </a:lnTo>
                  <a:lnTo>
                    <a:pt x="19340" y="5870"/>
                  </a:lnTo>
                  <a:lnTo>
                    <a:pt x="19340" y="6926"/>
                  </a:lnTo>
                  <a:close/>
                </a:path>
                <a:path w="21600" h="21600" extrusionOk="0">
                  <a:moveTo>
                    <a:pt x="19340" y="8335"/>
                  </a:moveTo>
                  <a:lnTo>
                    <a:pt x="20595" y="8335"/>
                  </a:lnTo>
                  <a:lnTo>
                    <a:pt x="20595" y="7278"/>
                  </a:lnTo>
                  <a:lnTo>
                    <a:pt x="19340" y="7278"/>
                  </a:lnTo>
                  <a:lnTo>
                    <a:pt x="19340" y="8335"/>
                  </a:lnTo>
                  <a:close/>
                </a:path>
                <a:path w="21600" h="21600" extrusionOk="0">
                  <a:moveTo>
                    <a:pt x="19340" y="9743"/>
                  </a:moveTo>
                  <a:lnTo>
                    <a:pt x="20595" y="9743"/>
                  </a:lnTo>
                  <a:lnTo>
                    <a:pt x="20595" y="8687"/>
                  </a:lnTo>
                  <a:lnTo>
                    <a:pt x="19340" y="8687"/>
                  </a:lnTo>
                  <a:lnTo>
                    <a:pt x="19340" y="9743"/>
                  </a:lnTo>
                  <a:close/>
                </a:path>
                <a:path w="21600" h="21600" extrusionOk="0">
                  <a:moveTo>
                    <a:pt x="19340" y="11152"/>
                  </a:moveTo>
                  <a:lnTo>
                    <a:pt x="20595" y="11152"/>
                  </a:lnTo>
                  <a:lnTo>
                    <a:pt x="20595" y="10096"/>
                  </a:lnTo>
                  <a:lnTo>
                    <a:pt x="19340" y="10096"/>
                  </a:lnTo>
                  <a:lnTo>
                    <a:pt x="19340" y="11152"/>
                  </a:lnTo>
                  <a:close/>
                </a:path>
                <a:path w="21600" h="21600" extrusionOk="0">
                  <a:moveTo>
                    <a:pt x="19340" y="12561"/>
                  </a:moveTo>
                  <a:lnTo>
                    <a:pt x="20595" y="12561"/>
                  </a:lnTo>
                  <a:lnTo>
                    <a:pt x="20595" y="11504"/>
                  </a:lnTo>
                  <a:lnTo>
                    <a:pt x="19340" y="11504"/>
                  </a:lnTo>
                  <a:lnTo>
                    <a:pt x="19340" y="12561"/>
                  </a:lnTo>
                  <a:close/>
                </a:path>
                <a:path w="21600" h="21600" extrusionOk="0">
                  <a:moveTo>
                    <a:pt x="19340" y="13970"/>
                  </a:moveTo>
                  <a:lnTo>
                    <a:pt x="20595" y="13970"/>
                  </a:lnTo>
                  <a:lnTo>
                    <a:pt x="20595" y="12913"/>
                  </a:lnTo>
                  <a:lnTo>
                    <a:pt x="19340" y="12913"/>
                  </a:lnTo>
                  <a:lnTo>
                    <a:pt x="19340" y="13970"/>
                  </a:lnTo>
                  <a:close/>
                </a:path>
                <a:path w="21600" h="21600" extrusionOk="0">
                  <a:moveTo>
                    <a:pt x="19340" y="15378"/>
                  </a:moveTo>
                  <a:lnTo>
                    <a:pt x="20595" y="15378"/>
                  </a:lnTo>
                  <a:lnTo>
                    <a:pt x="20595" y="14322"/>
                  </a:lnTo>
                  <a:lnTo>
                    <a:pt x="19340" y="14322"/>
                  </a:lnTo>
                  <a:lnTo>
                    <a:pt x="19340" y="15378"/>
                  </a:lnTo>
                  <a:close/>
                </a:path>
                <a:path w="21600" h="21600" extrusionOk="0">
                  <a:moveTo>
                    <a:pt x="19340" y="16787"/>
                  </a:moveTo>
                  <a:lnTo>
                    <a:pt x="20595" y="16787"/>
                  </a:lnTo>
                  <a:lnTo>
                    <a:pt x="20595" y="15730"/>
                  </a:lnTo>
                  <a:lnTo>
                    <a:pt x="19340" y="15730"/>
                  </a:lnTo>
                  <a:lnTo>
                    <a:pt x="19340" y="16787"/>
                  </a:lnTo>
                  <a:close/>
                </a:path>
                <a:path w="21600" h="21600" extrusionOk="0">
                  <a:moveTo>
                    <a:pt x="19340" y="18196"/>
                  </a:moveTo>
                  <a:lnTo>
                    <a:pt x="20595" y="18196"/>
                  </a:lnTo>
                  <a:lnTo>
                    <a:pt x="20595" y="17139"/>
                  </a:lnTo>
                  <a:lnTo>
                    <a:pt x="19340" y="17139"/>
                  </a:lnTo>
                  <a:lnTo>
                    <a:pt x="19340" y="18196"/>
                  </a:lnTo>
                  <a:close/>
                </a:path>
                <a:path w="21600" h="21600" extrusionOk="0">
                  <a:moveTo>
                    <a:pt x="19340" y="19604"/>
                  </a:moveTo>
                  <a:lnTo>
                    <a:pt x="20595" y="19604"/>
                  </a:lnTo>
                  <a:lnTo>
                    <a:pt x="20595" y="18548"/>
                  </a:lnTo>
                  <a:lnTo>
                    <a:pt x="19340" y="18548"/>
                  </a:lnTo>
                  <a:lnTo>
                    <a:pt x="19340" y="19604"/>
                  </a:lnTo>
                  <a:close/>
                </a:path>
                <a:path w="21600" h="21600" extrusionOk="0">
                  <a:moveTo>
                    <a:pt x="19340" y="21013"/>
                  </a:moveTo>
                  <a:lnTo>
                    <a:pt x="20595" y="21013"/>
                  </a:lnTo>
                  <a:lnTo>
                    <a:pt x="20595" y="19957"/>
                  </a:lnTo>
                  <a:lnTo>
                    <a:pt x="19340" y="19957"/>
                  </a:lnTo>
                  <a:lnTo>
                    <a:pt x="19340" y="21013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Sound"/>
            <p:cNvSpPr>
              <a:spLocks noEditPoints="1" noChangeArrowheads="1"/>
            </p:cNvSpPr>
            <p:nvPr/>
          </p:nvSpPr>
          <p:spPr bwMode="auto">
            <a:xfrm>
              <a:off x="2402" y="1157"/>
              <a:ext cx="1008" cy="768"/>
            </a:xfrm>
            <a:custGeom>
              <a:avLst/>
              <a:gdLst>
                <a:gd name="T0" fmla="*/ 11164 w 21600"/>
                <a:gd name="T1" fmla="*/ 21159 h 21600"/>
                <a:gd name="T2" fmla="*/ 11164 w 21600"/>
                <a:gd name="T3" fmla="*/ 0 h 21600"/>
                <a:gd name="T4" fmla="*/ 0 w 21600"/>
                <a:gd name="T5" fmla="*/ 10800 h 21600"/>
                <a:gd name="T6" fmla="*/ 21600 w 21600"/>
                <a:gd name="T7" fmla="*/ 10800 h 21600"/>
                <a:gd name="T8" fmla="*/ 242 w 21600"/>
                <a:gd name="T9" fmla="*/ 7604 h 21600"/>
                <a:gd name="T10" fmla="*/ 10760 w 21600"/>
                <a:gd name="T11" fmla="*/ 1355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7273"/>
                  </a:moveTo>
                  <a:lnTo>
                    <a:pt x="5824" y="7273"/>
                  </a:lnTo>
                  <a:lnTo>
                    <a:pt x="11164" y="0"/>
                  </a:lnTo>
                  <a:lnTo>
                    <a:pt x="11164" y="21159"/>
                  </a:lnTo>
                  <a:lnTo>
                    <a:pt x="5824" y="13885"/>
                  </a:lnTo>
                  <a:lnTo>
                    <a:pt x="0" y="13885"/>
                  </a:lnTo>
                  <a:lnTo>
                    <a:pt x="0" y="7273"/>
                  </a:lnTo>
                  <a:close/>
                </a:path>
                <a:path w="21600" h="21600">
                  <a:moveTo>
                    <a:pt x="13024" y="7273"/>
                  </a:moveTo>
                  <a:lnTo>
                    <a:pt x="13591" y="6722"/>
                  </a:lnTo>
                  <a:lnTo>
                    <a:pt x="13833" y="7548"/>
                  </a:lnTo>
                  <a:lnTo>
                    <a:pt x="14076" y="8485"/>
                  </a:lnTo>
                  <a:lnTo>
                    <a:pt x="14157" y="9367"/>
                  </a:lnTo>
                  <a:lnTo>
                    <a:pt x="14197" y="10524"/>
                  </a:lnTo>
                  <a:lnTo>
                    <a:pt x="14197" y="11406"/>
                  </a:lnTo>
                  <a:lnTo>
                    <a:pt x="14116" y="12012"/>
                  </a:lnTo>
                  <a:lnTo>
                    <a:pt x="13995" y="12728"/>
                  </a:lnTo>
                  <a:lnTo>
                    <a:pt x="13833" y="13444"/>
                  </a:lnTo>
                  <a:lnTo>
                    <a:pt x="13712" y="14106"/>
                  </a:lnTo>
                  <a:lnTo>
                    <a:pt x="13591" y="14546"/>
                  </a:lnTo>
                  <a:lnTo>
                    <a:pt x="13065" y="13885"/>
                  </a:lnTo>
                  <a:lnTo>
                    <a:pt x="13307" y="12893"/>
                  </a:lnTo>
                  <a:lnTo>
                    <a:pt x="13469" y="11791"/>
                  </a:lnTo>
                  <a:lnTo>
                    <a:pt x="13550" y="10910"/>
                  </a:lnTo>
                  <a:lnTo>
                    <a:pt x="13591" y="10138"/>
                  </a:lnTo>
                  <a:lnTo>
                    <a:pt x="13469" y="9367"/>
                  </a:lnTo>
                  <a:lnTo>
                    <a:pt x="13388" y="8595"/>
                  </a:lnTo>
                  <a:lnTo>
                    <a:pt x="13267" y="7934"/>
                  </a:lnTo>
                  <a:lnTo>
                    <a:pt x="13024" y="7273"/>
                  </a:lnTo>
                  <a:close/>
                </a:path>
                <a:path w="21600" h="21600">
                  <a:moveTo>
                    <a:pt x="16382" y="3967"/>
                  </a:moveTo>
                  <a:lnTo>
                    <a:pt x="16786" y="5179"/>
                  </a:lnTo>
                  <a:lnTo>
                    <a:pt x="17150" y="6612"/>
                  </a:lnTo>
                  <a:lnTo>
                    <a:pt x="17474" y="8651"/>
                  </a:lnTo>
                  <a:lnTo>
                    <a:pt x="17595" y="9753"/>
                  </a:lnTo>
                  <a:lnTo>
                    <a:pt x="17635" y="12012"/>
                  </a:lnTo>
                  <a:lnTo>
                    <a:pt x="17393" y="13665"/>
                  </a:lnTo>
                  <a:lnTo>
                    <a:pt x="17150" y="15208"/>
                  </a:lnTo>
                  <a:lnTo>
                    <a:pt x="16786" y="16310"/>
                  </a:lnTo>
                  <a:lnTo>
                    <a:pt x="16341" y="17687"/>
                  </a:lnTo>
                  <a:lnTo>
                    <a:pt x="15815" y="17081"/>
                  </a:lnTo>
                  <a:lnTo>
                    <a:pt x="16503" y="14602"/>
                  </a:lnTo>
                  <a:lnTo>
                    <a:pt x="16786" y="13169"/>
                  </a:lnTo>
                  <a:lnTo>
                    <a:pt x="16867" y="12012"/>
                  </a:lnTo>
                  <a:lnTo>
                    <a:pt x="16867" y="9642"/>
                  </a:lnTo>
                  <a:lnTo>
                    <a:pt x="16705" y="7989"/>
                  </a:lnTo>
                  <a:lnTo>
                    <a:pt x="16422" y="6612"/>
                  </a:lnTo>
                  <a:lnTo>
                    <a:pt x="16220" y="5675"/>
                  </a:lnTo>
                  <a:lnTo>
                    <a:pt x="15856" y="4518"/>
                  </a:lnTo>
                  <a:lnTo>
                    <a:pt x="16382" y="3967"/>
                  </a:lnTo>
                  <a:close/>
                </a:path>
                <a:path w="21600" h="21600">
                  <a:moveTo>
                    <a:pt x="18889" y="1377"/>
                  </a:moveTo>
                  <a:lnTo>
                    <a:pt x="19415" y="826"/>
                  </a:lnTo>
                  <a:lnTo>
                    <a:pt x="20194" y="2576"/>
                  </a:lnTo>
                  <a:lnTo>
                    <a:pt x="20831" y="4683"/>
                  </a:lnTo>
                  <a:lnTo>
                    <a:pt x="21357" y="7204"/>
                  </a:lnTo>
                  <a:lnTo>
                    <a:pt x="21650" y="9450"/>
                  </a:lnTo>
                  <a:lnTo>
                    <a:pt x="21600" y="12301"/>
                  </a:lnTo>
                  <a:lnTo>
                    <a:pt x="21215" y="15938"/>
                  </a:lnTo>
                  <a:lnTo>
                    <a:pt x="20629" y="18348"/>
                  </a:lnTo>
                  <a:lnTo>
                    <a:pt x="19415" y="21655"/>
                  </a:lnTo>
                  <a:lnTo>
                    <a:pt x="18889" y="21159"/>
                  </a:lnTo>
                  <a:lnTo>
                    <a:pt x="19901" y="18404"/>
                  </a:lnTo>
                  <a:lnTo>
                    <a:pt x="20467" y="15593"/>
                  </a:lnTo>
                  <a:lnTo>
                    <a:pt x="20791" y="12342"/>
                  </a:lnTo>
                  <a:lnTo>
                    <a:pt x="20871" y="9532"/>
                  </a:lnTo>
                  <a:lnTo>
                    <a:pt x="20629" y="7411"/>
                  </a:lnTo>
                  <a:lnTo>
                    <a:pt x="20062" y="4628"/>
                  </a:lnTo>
                  <a:lnTo>
                    <a:pt x="19415" y="2810"/>
                  </a:lnTo>
                  <a:lnTo>
                    <a:pt x="18889" y="1377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Photo"/>
            <p:cNvSpPr>
              <a:spLocks noEditPoints="1" noChangeArrowheads="1"/>
            </p:cNvSpPr>
            <p:nvPr/>
          </p:nvSpPr>
          <p:spPr bwMode="auto">
            <a:xfrm>
              <a:off x="3108" y="2040"/>
              <a:ext cx="936" cy="696"/>
            </a:xfrm>
            <a:custGeom>
              <a:avLst/>
              <a:gdLst>
                <a:gd name="T0" fmla="*/ 0 w 21600"/>
                <a:gd name="T1" fmla="*/ 3085 h 21600"/>
                <a:gd name="T2" fmla="*/ 10800 w 21600"/>
                <a:gd name="T3" fmla="*/ 0 h 21600"/>
                <a:gd name="T4" fmla="*/ 21600 w 21600"/>
                <a:gd name="T5" fmla="*/ 3085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8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778 w 21600"/>
                <a:gd name="T17" fmla="*/ 8228 h 21600"/>
                <a:gd name="T18" fmla="*/ 13757 w 21600"/>
                <a:gd name="T19" fmla="*/ 1688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0" y="21600"/>
                  </a:moveTo>
                  <a:lnTo>
                    <a:pt x="0" y="3085"/>
                  </a:lnTo>
                  <a:lnTo>
                    <a:pt x="1542" y="3085"/>
                  </a:lnTo>
                  <a:lnTo>
                    <a:pt x="1542" y="1028"/>
                  </a:lnTo>
                  <a:lnTo>
                    <a:pt x="3857" y="1028"/>
                  </a:lnTo>
                  <a:lnTo>
                    <a:pt x="3857" y="3085"/>
                  </a:lnTo>
                  <a:lnTo>
                    <a:pt x="5400" y="3085"/>
                  </a:lnTo>
                  <a:lnTo>
                    <a:pt x="6942" y="0"/>
                  </a:lnTo>
                  <a:lnTo>
                    <a:pt x="14657" y="0"/>
                  </a:lnTo>
                  <a:lnTo>
                    <a:pt x="16200" y="3085"/>
                  </a:lnTo>
                  <a:lnTo>
                    <a:pt x="21600" y="3085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  <a:path w="21600" h="21600" extrusionOk="0">
                  <a:moveTo>
                    <a:pt x="0" y="3085"/>
                  </a:moveTo>
                  <a:lnTo>
                    <a:pt x="21600" y="3085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3085"/>
                  </a:lnTo>
                  <a:close/>
                </a:path>
                <a:path w="21600" h="21600" extrusionOk="0">
                  <a:moveTo>
                    <a:pt x="10800" y="4800"/>
                  </a:moveTo>
                  <a:lnTo>
                    <a:pt x="11925" y="4971"/>
                  </a:lnTo>
                  <a:lnTo>
                    <a:pt x="13017" y="5442"/>
                  </a:lnTo>
                  <a:lnTo>
                    <a:pt x="14046" y="6128"/>
                  </a:lnTo>
                  <a:lnTo>
                    <a:pt x="14914" y="7071"/>
                  </a:lnTo>
                  <a:lnTo>
                    <a:pt x="15621" y="8271"/>
                  </a:lnTo>
                  <a:lnTo>
                    <a:pt x="16167" y="9514"/>
                  </a:lnTo>
                  <a:lnTo>
                    <a:pt x="16425" y="11014"/>
                  </a:lnTo>
                  <a:lnTo>
                    <a:pt x="16585" y="12471"/>
                  </a:lnTo>
                  <a:lnTo>
                    <a:pt x="16489" y="14014"/>
                  </a:lnTo>
                  <a:lnTo>
                    <a:pt x="16135" y="15471"/>
                  </a:lnTo>
                  <a:lnTo>
                    <a:pt x="15621" y="16800"/>
                  </a:lnTo>
                  <a:lnTo>
                    <a:pt x="14914" y="18000"/>
                  </a:lnTo>
                  <a:lnTo>
                    <a:pt x="14046" y="18942"/>
                  </a:lnTo>
                  <a:lnTo>
                    <a:pt x="13050" y="19671"/>
                  </a:lnTo>
                  <a:lnTo>
                    <a:pt x="11925" y="20057"/>
                  </a:lnTo>
                  <a:lnTo>
                    <a:pt x="10832" y="20185"/>
                  </a:lnTo>
                  <a:lnTo>
                    <a:pt x="9675" y="20142"/>
                  </a:lnTo>
                  <a:lnTo>
                    <a:pt x="8582" y="19628"/>
                  </a:lnTo>
                  <a:lnTo>
                    <a:pt x="7553" y="18942"/>
                  </a:lnTo>
                  <a:lnTo>
                    <a:pt x="6717" y="17957"/>
                  </a:lnTo>
                  <a:lnTo>
                    <a:pt x="5946" y="16842"/>
                  </a:lnTo>
                  <a:lnTo>
                    <a:pt x="5464" y="15514"/>
                  </a:lnTo>
                  <a:lnTo>
                    <a:pt x="5078" y="14014"/>
                  </a:lnTo>
                  <a:lnTo>
                    <a:pt x="5014" y="12514"/>
                  </a:lnTo>
                  <a:lnTo>
                    <a:pt x="5110" y="11014"/>
                  </a:lnTo>
                  <a:lnTo>
                    <a:pt x="5528" y="9557"/>
                  </a:lnTo>
                  <a:lnTo>
                    <a:pt x="6010" y="8228"/>
                  </a:lnTo>
                  <a:lnTo>
                    <a:pt x="6750" y="7114"/>
                  </a:lnTo>
                  <a:lnTo>
                    <a:pt x="7650" y="6085"/>
                  </a:lnTo>
                  <a:lnTo>
                    <a:pt x="8614" y="5400"/>
                  </a:lnTo>
                  <a:lnTo>
                    <a:pt x="9707" y="4971"/>
                  </a:lnTo>
                  <a:lnTo>
                    <a:pt x="10800" y="4800"/>
                  </a:lnTo>
                  <a:close/>
                </a:path>
                <a:path w="21600" h="21600" extrusionOk="0">
                  <a:moveTo>
                    <a:pt x="8003" y="8057"/>
                  </a:moveTo>
                  <a:lnTo>
                    <a:pt x="8807" y="7371"/>
                  </a:lnTo>
                  <a:lnTo>
                    <a:pt x="9546" y="6985"/>
                  </a:lnTo>
                  <a:lnTo>
                    <a:pt x="10446" y="6771"/>
                  </a:lnTo>
                  <a:lnTo>
                    <a:pt x="11217" y="6771"/>
                  </a:lnTo>
                  <a:lnTo>
                    <a:pt x="12053" y="7028"/>
                  </a:lnTo>
                  <a:lnTo>
                    <a:pt x="12889" y="7457"/>
                  </a:lnTo>
                  <a:lnTo>
                    <a:pt x="13628" y="8100"/>
                  </a:lnTo>
                  <a:lnTo>
                    <a:pt x="14175" y="8871"/>
                  </a:lnTo>
                  <a:lnTo>
                    <a:pt x="14625" y="9814"/>
                  </a:lnTo>
                  <a:lnTo>
                    <a:pt x="14978" y="10885"/>
                  </a:lnTo>
                  <a:lnTo>
                    <a:pt x="15171" y="12042"/>
                  </a:lnTo>
                  <a:lnTo>
                    <a:pt x="15107" y="13114"/>
                  </a:lnTo>
                  <a:lnTo>
                    <a:pt x="15042" y="14228"/>
                  </a:lnTo>
                  <a:lnTo>
                    <a:pt x="14689" y="15257"/>
                  </a:lnTo>
                  <a:lnTo>
                    <a:pt x="14207" y="16285"/>
                  </a:lnTo>
                  <a:lnTo>
                    <a:pt x="13596" y="17057"/>
                  </a:lnTo>
                  <a:lnTo>
                    <a:pt x="12889" y="17657"/>
                  </a:lnTo>
                  <a:lnTo>
                    <a:pt x="12053" y="18085"/>
                  </a:lnTo>
                  <a:lnTo>
                    <a:pt x="11185" y="18257"/>
                  </a:lnTo>
                  <a:lnTo>
                    <a:pt x="10414" y="18214"/>
                  </a:lnTo>
                  <a:lnTo>
                    <a:pt x="9546" y="18042"/>
                  </a:lnTo>
                  <a:lnTo>
                    <a:pt x="8742" y="17614"/>
                  </a:lnTo>
                  <a:lnTo>
                    <a:pt x="8003" y="17014"/>
                  </a:lnTo>
                  <a:lnTo>
                    <a:pt x="7457" y="16242"/>
                  </a:lnTo>
                  <a:lnTo>
                    <a:pt x="6975" y="15257"/>
                  </a:lnTo>
                  <a:lnTo>
                    <a:pt x="6653" y="14142"/>
                  </a:lnTo>
                  <a:lnTo>
                    <a:pt x="6492" y="13114"/>
                  </a:lnTo>
                  <a:lnTo>
                    <a:pt x="6525" y="11914"/>
                  </a:lnTo>
                  <a:lnTo>
                    <a:pt x="6621" y="10842"/>
                  </a:lnTo>
                  <a:lnTo>
                    <a:pt x="6942" y="9771"/>
                  </a:lnTo>
                  <a:lnTo>
                    <a:pt x="7457" y="8785"/>
                  </a:lnTo>
                  <a:lnTo>
                    <a:pt x="8003" y="8057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Music"/>
            <p:cNvSpPr>
              <a:spLocks noEditPoints="1" noChangeArrowheads="1"/>
            </p:cNvSpPr>
            <p:nvPr/>
          </p:nvSpPr>
          <p:spPr bwMode="auto">
            <a:xfrm>
              <a:off x="3216" y="2448"/>
              <a:ext cx="768" cy="672"/>
            </a:xfrm>
            <a:custGeom>
              <a:avLst/>
              <a:gdLst>
                <a:gd name="T0" fmla="*/ 7352 w 21600"/>
                <a:gd name="T1" fmla="*/ 46 h 21600"/>
                <a:gd name="T2" fmla="*/ 7373 w 21600"/>
                <a:gd name="T3" fmla="*/ 9900 h 21600"/>
                <a:gd name="T4" fmla="*/ 21683 w 21600"/>
                <a:gd name="T5" fmla="*/ 10061 h 21600"/>
                <a:gd name="T6" fmla="*/ 7352 w 21600"/>
                <a:gd name="T7" fmla="*/ 46 h 21600"/>
                <a:gd name="T8" fmla="*/ 21600 w 21600"/>
                <a:gd name="T9" fmla="*/ 0 h 21600"/>
                <a:gd name="T10" fmla="*/ 7975 w 21600"/>
                <a:gd name="T11" fmla="*/ 923 h 21600"/>
                <a:gd name="T12" fmla="*/ 20935 w 21600"/>
                <a:gd name="T13" fmla="*/ 535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21600" h="21600">
                  <a:moveTo>
                    <a:pt x="7352" y="46"/>
                  </a:moveTo>
                  <a:lnTo>
                    <a:pt x="7373" y="9900"/>
                  </a:lnTo>
                  <a:lnTo>
                    <a:pt x="7352" y="16107"/>
                  </a:lnTo>
                  <a:lnTo>
                    <a:pt x="7103" y="15969"/>
                  </a:lnTo>
                  <a:lnTo>
                    <a:pt x="6729" y="15692"/>
                  </a:lnTo>
                  <a:lnTo>
                    <a:pt x="6355" y="15553"/>
                  </a:lnTo>
                  <a:lnTo>
                    <a:pt x="5981" y="15415"/>
                  </a:lnTo>
                  <a:lnTo>
                    <a:pt x="5607" y="15276"/>
                  </a:lnTo>
                  <a:lnTo>
                    <a:pt x="5109" y="15138"/>
                  </a:lnTo>
                  <a:lnTo>
                    <a:pt x="4735" y="15138"/>
                  </a:lnTo>
                  <a:lnTo>
                    <a:pt x="4236" y="15138"/>
                  </a:lnTo>
                  <a:lnTo>
                    <a:pt x="3364" y="15138"/>
                  </a:lnTo>
                  <a:lnTo>
                    <a:pt x="2616" y="15276"/>
                  </a:lnTo>
                  <a:lnTo>
                    <a:pt x="1869" y="15692"/>
                  </a:lnTo>
                  <a:lnTo>
                    <a:pt x="1246" y="15969"/>
                  </a:lnTo>
                  <a:lnTo>
                    <a:pt x="747" y="16523"/>
                  </a:lnTo>
                  <a:lnTo>
                    <a:pt x="373" y="17076"/>
                  </a:lnTo>
                  <a:lnTo>
                    <a:pt x="124" y="17630"/>
                  </a:lnTo>
                  <a:lnTo>
                    <a:pt x="0" y="18323"/>
                  </a:lnTo>
                  <a:lnTo>
                    <a:pt x="124" y="19015"/>
                  </a:lnTo>
                  <a:lnTo>
                    <a:pt x="373" y="19569"/>
                  </a:lnTo>
                  <a:lnTo>
                    <a:pt x="747" y="20123"/>
                  </a:lnTo>
                  <a:lnTo>
                    <a:pt x="1246" y="20676"/>
                  </a:lnTo>
                  <a:lnTo>
                    <a:pt x="1869" y="21092"/>
                  </a:lnTo>
                  <a:lnTo>
                    <a:pt x="2616" y="21369"/>
                  </a:lnTo>
                  <a:lnTo>
                    <a:pt x="3364" y="21507"/>
                  </a:lnTo>
                  <a:lnTo>
                    <a:pt x="4236" y="21646"/>
                  </a:lnTo>
                  <a:lnTo>
                    <a:pt x="5109" y="21507"/>
                  </a:lnTo>
                  <a:lnTo>
                    <a:pt x="5856" y="21369"/>
                  </a:lnTo>
                  <a:lnTo>
                    <a:pt x="6604" y="21092"/>
                  </a:lnTo>
                  <a:lnTo>
                    <a:pt x="7227" y="20676"/>
                  </a:lnTo>
                  <a:lnTo>
                    <a:pt x="7726" y="20123"/>
                  </a:lnTo>
                  <a:lnTo>
                    <a:pt x="8100" y="19569"/>
                  </a:lnTo>
                  <a:lnTo>
                    <a:pt x="8349" y="19015"/>
                  </a:lnTo>
                  <a:lnTo>
                    <a:pt x="8473" y="18323"/>
                  </a:lnTo>
                  <a:lnTo>
                    <a:pt x="8473" y="6276"/>
                  </a:lnTo>
                  <a:lnTo>
                    <a:pt x="20561" y="6276"/>
                  </a:lnTo>
                  <a:lnTo>
                    <a:pt x="20561" y="16107"/>
                  </a:lnTo>
                  <a:lnTo>
                    <a:pt x="20187" y="15830"/>
                  </a:lnTo>
                  <a:lnTo>
                    <a:pt x="19938" y="15692"/>
                  </a:lnTo>
                  <a:lnTo>
                    <a:pt x="19564" y="15553"/>
                  </a:lnTo>
                  <a:lnTo>
                    <a:pt x="19190" y="15415"/>
                  </a:lnTo>
                  <a:lnTo>
                    <a:pt x="18692" y="15276"/>
                  </a:lnTo>
                  <a:lnTo>
                    <a:pt x="18318" y="15138"/>
                  </a:lnTo>
                  <a:lnTo>
                    <a:pt x="17944" y="15138"/>
                  </a:lnTo>
                  <a:lnTo>
                    <a:pt x="17446" y="15138"/>
                  </a:lnTo>
                  <a:lnTo>
                    <a:pt x="16573" y="15138"/>
                  </a:lnTo>
                  <a:lnTo>
                    <a:pt x="15826" y="15276"/>
                  </a:lnTo>
                  <a:lnTo>
                    <a:pt x="15078" y="15692"/>
                  </a:lnTo>
                  <a:lnTo>
                    <a:pt x="14455" y="15969"/>
                  </a:lnTo>
                  <a:lnTo>
                    <a:pt x="13956" y="16523"/>
                  </a:lnTo>
                  <a:lnTo>
                    <a:pt x="13583" y="17076"/>
                  </a:lnTo>
                  <a:lnTo>
                    <a:pt x="13333" y="17630"/>
                  </a:lnTo>
                  <a:lnTo>
                    <a:pt x="13209" y="18323"/>
                  </a:lnTo>
                  <a:lnTo>
                    <a:pt x="13333" y="19015"/>
                  </a:lnTo>
                  <a:lnTo>
                    <a:pt x="13583" y="19569"/>
                  </a:lnTo>
                  <a:lnTo>
                    <a:pt x="13956" y="20123"/>
                  </a:lnTo>
                  <a:lnTo>
                    <a:pt x="14455" y="20676"/>
                  </a:lnTo>
                  <a:lnTo>
                    <a:pt x="15078" y="21092"/>
                  </a:lnTo>
                  <a:lnTo>
                    <a:pt x="15826" y="21369"/>
                  </a:lnTo>
                  <a:lnTo>
                    <a:pt x="16573" y="21507"/>
                  </a:lnTo>
                  <a:lnTo>
                    <a:pt x="17446" y="21646"/>
                  </a:lnTo>
                  <a:lnTo>
                    <a:pt x="18318" y="21507"/>
                  </a:lnTo>
                  <a:lnTo>
                    <a:pt x="19066" y="21369"/>
                  </a:lnTo>
                  <a:lnTo>
                    <a:pt x="19813" y="21092"/>
                  </a:lnTo>
                  <a:lnTo>
                    <a:pt x="20436" y="20676"/>
                  </a:lnTo>
                  <a:lnTo>
                    <a:pt x="20935" y="20123"/>
                  </a:lnTo>
                  <a:lnTo>
                    <a:pt x="21309" y="19569"/>
                  </a:lnTo>
                  <a:lnTo>
                    <a:pt x="21558" y="19015"/>
                  </a:lnTo>
                  <a:lnTo>
                    <a:pt x="21683" y="18323"/>
                  </a:lnTo>
                  <a:lnTo>
                    <a:pt x="21683" y="10061"/>
                  </a:lnTo>
                  <a:lnTo>
                    <a:pt x="21683" y="46"/>
                  </a:lnTo>
                  <a:lnTo>
                    <a:pt x="7352" y="46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2044" y="4941167"/>
            <a:ext cx="290366" cy="582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テキスト ボックス 23"/>
          <p:cNvSpPr txBox="1"/>
          <p:nvPr/>
        </p:nvSpPr>
        <p:spPr>
          <a:xfrm>
            <a:off x="846706" y="58503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自宅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592430" y="4941167"/>
            <a:ext cx="1301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無料ダウンロード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有料ダウンロード</a:t>
            </a:r>
            <a:endParaRPr kumimoji="1" lang="ja-JP" altLang="en-US" sz="12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403648" y="2884748"/>
            <a:ext cx="2363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Twitter</a:t>
            </a:r>
            <a:r>
              <a:rPr lang="ja-JP" altLang="en-US" dirty="0" smtClean="0"/>
              <a:t>で足跡を付ける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411760" y="4581128"/>
            <a:ext cx="44310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オリジナルコンテンツを</a:t>
            </a:r>
            <a:r>
              <a:rPr kumimoji="1" lang="en-US" altLang="ja-JP" dirty="0" smtClean="0"/>
              <a:t>GET</a:t>
            </a:r>
            <a:r>
              <a:rPr kumimoji="1" lang="ja-JP" altLang="en-US" dirty="0" smtClean="0"/>
              <a:t>するために</a:t>
            </a:r>
            <a:endParaRPr kumimoji="1" lang="en-US" altLang="ja-JP" dirty="0" smtClean="0"/>
          </a:p>
          <a:p>
            <a:r>
              <a:rPr lang="ja-JP" altLang="en-US" dirty="0"/>
              <a:t>店舗</a:t>
            </a:r>
            <a:r>
              <a:rPr lang="ja-JP" altLang="en-US" dirty="0" smtClean="0"/>
              <a:t>へ足を運び</a:t>
            </a:r>
            <a:r>
              <a:rPr kumimoji="1" lang="ja-JP" altLang="en-US" dirty="0" smtClean="0"/>
              <a:t>自宅でも楽しめるコンテンツ</a:t>
            </a:r>
            <a:endParaRPr kumimoji="1" lang="en-US" altLang="ja-JP" dirty="0" smtClean="0"/>
          </a:p>
          <a:p>
            <a:r>
              <a:rPr lang="ja-JP" altLang="en-US" dirty="0"/>
              <a:t>提供</a:t>
            </a:r>
            <a:r>
              <a:rPr lang="ja-JP" altLang="en-US" dirty="0" smtClean="0"/>
              <a:t>にする。</a:t>
            </a:r>
            <a:endParaRPr kumimoji="1" lang="ja-JP" altLang="en-US" dirty="0"/>
          </a:p>
        </p:txBody>
      </p:sp>
      <p:sp>
        <p:nvSpPr>
          <p:cNvPr id="29" name="右矢印 28"/>
          <p:cNvSpPr/>
          <p:nvPr/>
        </p:nvSpPr>
        <p:spPr>
          <a:xfrm rot="11713932">
            <a:off x="2570544" y="5863531"/>
            <a:ext cx="2767635" cy="2561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フローチャート : 磁気ディスク 29"/>
          <p:cNvSpPr/>
          <p:nvPr/>
        </p:nvSpPr>
        <p:spPr>
          <a:xfrm>
            <a:off x="5130322" y="5861272"/>
            <a:ext cx="2397462" cy="840344"/>
          </a:xfrm>
          <a:prstGeom prst="flowChartMagneticDis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2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32" y="5629555"/>
            <a:ext cx="575400" cy="463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テキスト ボックス 30"/>
          <p:cNvSpPr txBox="1"/>
          <p:nvPr/>
        </p:nvSpPr>
        <p:spPr>
          <a:xfrm>
            <a:off x="5220072" y="6165304"/>
            <a:ext cx="2365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トリガー</a:t>
            </a:r>
            <a:r>
              <a:rPr kumimoji="1" lang="en-US" altLang="ja-JP" sz="1200" dirty="0" smtClean="0"/>
              <a:t>Twitter</a:t>
            </a:r>
            <a:r>
              <a:rPr kumimoji="1" lang="ja-JP" altLang="en-US" sz="1200" dirty="0" smtClean="0"/>
              <a:t>で</a:t>
            </a:r>
            <a:r>
              <a:rPr kumimoji="1" lang="en-US" altLang="ja-JP" sz="1200" dirty="0" smtClean="0"/>
              <a:t>Point</a:t>
            </a:r>
            <a:r>
              <a:rPr kumimoji="1" lang="ja-JP" altLang="en-US" sz="1200" dirty="0" smtClean="0"/>
              <a:t>交換</a:t>
            </a:r>
            <a:r>
              <a:rPr lang="ja-JP" altLang="en-US" sz="1200" dirty="0" smtClean="0"/>
              <a:t>通知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トリガー</a:t>
            </a:r>
            <a:r>
              <a:rPr lang="en-US" altLang="ja-JP" sz="1200" dirty="0" smtClean="0"/>
              <a:t>Facebook</a:t>
            </a:r>
            <a:r>
              <a:rPr lang="ja-JP" altLang="en-US" sz="1200" dirty="0" smtClean="0"/>
              <a:t>で</a:t>
            </a:r>
            <a:r>
              <a:rPr lang="en-US" altLang="ja-JP" sz="1200" dirty="0" smtClean="0"/>
              <a:t>Point</a:t>
            </a:r>
            <a:r>
              <a:rPr lang="ja-JP" altLang="en-US" sz="1200" dirty="0" smtClean="0"/>
              <a:t>交換通知</a:t>
            </a:r>
            <a:endParaRPr kumimoji="1" lang="ja-JP" altLang="en-US" sz="1200" dirty="0"/>
          </a:p>
        </p:txBody>
      </p:sp>
      <p:sp>
        <p:nvSpPr>
          <p:cNvPr id="33" name="右中かっこ 32"/>
          <p:cNvSpPr/>
          <p:nvPr/>
        </p:nvSpPr>
        <p:spPr>
          <a:xfrm>
            <a:off x="7596336" y="5805264"/>
            <a:ext cx="91146" cy="82170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720674" y="5857528"/>
            <a:ext cx="14160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消費行動</a:t>
            </a:r>
            <a:r>
              <a:rPr lang="ja-JP" altLang="en-US" sz="1100" dirty="0" smtClean="0"/>
              <a:t>を</a:t>
            </a:r>
            <a:endParaRPr lang="en-US" altLang="ja-JP" sz="1100" dirty="0" smtClean="0"/>
          </a:p>
          <a:p>
            <a:r>
              <a:rPr lang="ja-JP" altLang="en-US" sz="1100" dirty="0"/>
              <a:t>促すため</a:t>
            </a:r>
            <a:r>
              <a:rPr lang="ja-JP" altLang="en-US" sz="1100" dirty="0" smtClean="0"/>
              <a:t>に</a:t>
            </a:r>
            <a:endParaRPr lang="en-US" altLang="ja-JP" sz="1100" dirty="0" smtClean="0"/>
          </a:p>
          <a:p>
            <a:r>
              <a:rPr kumimoji="1" lang="ja-JP" altLang="en-US" sz="1100" dirty="0" smtClean="0"/>
              <a:t>ポイントが閾値に到達すると通知される。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04029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WonZoo Project </a:t>
            </a:r>
            <a:r>
              <a:rPr kumimoji="1" lang="ja-JP" altLang="en-US" dirty="0" smtClean="0"/>
              <a:t>費用概算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71600" y="1591465"/>
            <a:ext cx="69847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すぱぞう費用：　</a:t>
            </a:r>
            <a:r>
              <a:rPr kumimoji="1" lang="en-US" altLang="ja-JP" sz="1400" dirty="0" smtClean="0"/>
              <a:t>1.5</a:t>
            </a:r>
            <a:r>
              <a:rPr kumimoji="1" lang="ja-JP" altLang="en-US" sz="1400" dirty="0" smtClean="0"/>
              <a:t>万円</a:t>
            </a:r>
            <a:r>
              <a:rPr kumimoji="1" lang="en-US" altLang="ja-JP" sz="1400" dirty="0" smtClean="0"/>
              <a:t>/</a:t>
            </a:r>
            <a:r>
              <a:rPr kumimoji="1" lang="ja-JP" altLang="en-US" sz="1400" dirty="0" smtClean="0"/>
              <a:t>店舗</a:t>
            </a:r>
            <a:endParaRPr kumimoji="1" lang="en-US" altLang="ja-JP" sz="1400" dirty="0" smtClean="0"/>
          </a:p>
          <a:p>
            <a:r>
              <a:rPr lang="ja-JP" altLang="en-US" sz="1400" dirty="0" smtClean="0"/>
              <a:t>コンサル・</a:t>
            </a:r>
            <a:r>
              <a:rPr lang="en-US" altLang="ja-JP" sz="1400" dirty="0" smtClean="0"/>
              <a:t>SNS</a:t>
            </a:r>
            <a:r>
              <a:rPr lang="ja-JP" altLang="en-US" sz="1400" dirty="0" smtClean="0"/>
              <a:t>運用代行費：　</a:t>
            </a:r>
            <a:r>
              <a:rPr lang="ja-JP" altLang="en-US" sz="1400" dirty="0"/>
              <a:t>３０</a:t>
            </a:r>
            <a:r>
              <a:rPr lang="ja-JP" altLang="en-US" sz="1400" dirty="0" smtClean="0"/>
              <a:t>万円</a:t>
            </a:r>
            <a:r>
              <a:rPr lang="en-US" altLang="ja-JP" sz="1400" dirty="0" smtClean="0"/>
              <a:t>/</a:t>
            </a:r>
            <a:r>
              <a:rPr lang="ja-JP" altLang="en-US" sz="1400" dirty="0" smtClean="0"/>
              <a:t>月</a:t>
            </a:r>
            <a:endParaRPr lang="en-US" altLang="ja-JP" sz="1400" dirty="0" smtClean="0"/>
          </a:p>
          <a:p>
            <a:endParaRPr lang="en-US" altLang="ja-JP" sz="1400" dirty="0"/>
          </a:p>
          <a:p>
            <a:r>
              <a:rPr lang="ja-JP" altLang="en-US" sz="1400" dirty="0" smtClean="0"/>
              <a:t>企画費用：　５０万円</a:t>
            </a:r>
            <a:endParaRPr lang="en-US" altLang="ja-JP" sz="1400" dirty="0" smtClean="0"/>
          </a:p>
          <a:p>
            <a:r>
              <a:rPr lang="ja-JP" altLang="en-US" sz="1400" dirty="0" smtClean="0"/>
              <a:t>初期設計費用：１００万円　</a:t>
            </a:r>
            <a:endParaRPr lang="en-US" altLang="ja-JP" sz="1400" dirty="0" smtClean="0"/>
          </a:p>
          <a:p>
            <a:r>
              <a:rPr lang="ja-JP" altLang="en-US" sz="1400" dirty="0" smtClean="0"/>
              <a:t>アプリ</a:t>
            </a:r>
            <a:r>
              <a:rPr lang="ja-JP" altLang="en-US" sz="1400" dirty="0"/>
              <a:t>ライセンス</a:t>
            </a:r>
            <a:r>
              <a:rPr lang="ja-JP" altLang="en-US" sz="1400" dirty="0" smtClean="0"/>
              <a:t>費用：</a:t>
            </a:r>
            <a:r>
              <a:rPr lang="ja-JP" altLang="en-US" sz="1400" dirty="0"/>
              <a:t>７００</a:t>
            </a:r>
            <a:r>
              <a:rPr lang="ja-JP" altLang="en-US" sz="1400" dirty="0" smtClean="0"/>
              <a:t>万円（</a:t>
            </a:r>
            <a:r>
              <a:rPr lang="en-US" altLang="ja-JP" sz="1400" dirty="0" smtClean="0"/>
              <a:t>iPhone + Android)</a:t>
            </a:r>
          </a:p>
          <a:p>
            <a:r>
              <a:rPr lang="ja-JP" altLang="en-US" sz="1400" dirty="0" smtClean="0"/>
              <a:t>　　</a:t>
            </a:r>
            <a:r>
              <a:rPr lang="en-US" altLang="ja-JP" sz="1400" dirty="0" smtClean="0"/>
              <a:t>Android:300</a:t>
            </a:r>
            <a:r>
              <a:rPr lang="ja-JP" altLang="en-US" sz="1400" dirty="0" smtClean="0"/>
              <a:t>万円、</a:t>
            </a:r>
            <a:r>
              <a:rPr lang="en-US" altLang="ja-JP" sz="1400" dirty="0" smtClean="0"/>
              <a:t>iPhone:400</a:t>
            </a:r>
            <a:r>
              <a:rPr lang="ja-JP" altLang="en-US" sz="1400" dirty="0" smtClean="0"/>
              <a:t>万</a:t>
            </a:r>
            <a:r>
              <a:rPr lang="ja-JP" altLang="en-US" sz="1400" dirty="0" smtClean="0"/>
              <a:t>円（純粋な開発費）</a:t>
            </a:r>
            <a:endParaRPr lang="en-US" altLang="ja-JP" sz="1400" dirty="0" smtClean="0"/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     Android</a:t>
            </a:r>
            <a:r>
              <a:rPr lang="ja-JP" altLang="en-US" sz="1400" dirty="0" smtClean="0"/>
              <a:t>費用内訳：</a:t>
            </a:r>
            <a:r>
              <a:rPr lang="en-US" altLang="ja-JP" sz="1400" dirty="0" smtClean="0"/>
              <a:t>200</a:t>
            </a:r>
            <a:r>
              <a:rPr lang="ja-JP" altLang="en-US" sz="1400" dirty="0" smtClean="0"/>
              <a:t>万円（カスタマイズ費）</a:t>
            </a:r>
            <a:r>
              <a:rPr lang="en-US" altLang="ja-JP" sz="1400" dirty="0" smtClean="0"/>
              <a:t>+</a:t>
            </a:r>
            <a:r>
              <a:rPr lang="ja-JP" altLang="en-US" sz="1400" dirty="0" smtClean="0"/>
              <a:t>ライセンス費</a:t>
            </a:r>
            <a:r>
              <a:rPr lang="en-US" altLang="ja-JP" sz="1400" dirty="0" smtClean="0"/>
              <a:t>100</a:t>
            </a:r>
            <a:r>
              <a:rPr lang="ja-JP" altLang="en-US" sz="1400" dirty="0"/>
              <a:t>万円</a:t>
            </a:r>
            <a:endParaRPr lang="en-US" altLang="ja-JP" sz="1400" dirty="0" smtClean="0"/>
          </a:p>
          <a:p>
            <a:r>
              <a:rPr lang="ja-JP" altLang="en-US" sz="1400" dirty="0" smtClean="0"/>
              <a:t>　　</a:t>
            </a:r>
            <a:r>
              <a:rPr lang="en-US" altLang="ja-JP" sz="1400" dirty="0" smtClean="0"/>
              <a:t>iPhone</a:t>
            </a:r>
            <a:r>
              <a:rPr lang="ja-JP" altLang="en-US" sz="1400" dirty="0"/>
              <a:t>に関して</a:t>
            </a:r>
            <a:r>
              <a:rPr lang="ja-JP" altLang="en-US" sz="1400" dirty="0" smtClean="0"/>
              <a:t>はライセンス費は</a:t>
            </a:r>
            <a:r>
              <a:rPr lang="en-US" altLang="ja-JP" sz="1400" dirty="0" smtClean="0"/>
              <a:t>Android</a:t>
            </a:r>
            <a:r>
              <a:rPr lang="ja-JP" altLang="en-US" sz="1400" dirty="0" smtClean="0"/>
              <a:t>と共通（含む）</a:t>
            </a:r>
            <a:endParaRPr lang="en-US" altLang="ja-JP" sz="1400" dirty="0" smtClean="0"/>
          </a:p>
          <a:p>
            <a:r>
              <a:rPr lang="ja-JP" altLang="en-US" sz="1400" dirty="0" smtClean="0"/>
              <a:t>メディアホスティング費用（専用サーバ）　</a:t>
            </a:r>
            <a:r>
              <a:rPr lang="en-US" altLang="ja-JP" sz="1400" dirty="0" smtClean="0"/>
              <a:t>15</a:t>
            </a:r>
            <a:r>
              <a:rPr lang="ja-JP" altLang="en-US" sz="1400" dirty="0" smtClean="0"/>
              <a:t>万円</a:t>
            </a:r>
            <a:r>
              <a:rPr lang="en-US" altLang="ja-JP" sz="1400" dirty="0" smtClean="0"/>
              <a:t>/</a:t>
            </a:r>
            <a:r>
              <a:rPr lang="ja-JP" altLang="en-US" sz="1400" dirty="0" smtClean="0"/>
              <a:t>月</a:t>
            </a:r>
            <a:endParaRPr lang="en-US" altLang="ja-JP" sz="1400" dirty="0" smtClean="0"/>
          </a:p>
          <a:p>
            <a:r>
              <a:rPr lang="ja-JP" altLang="en-US" sz="1400" dirty="0" smtClean="0"/>
              <a:t>サーバ運用保守＋ヘルプデスク　</a:t>
            </a:r>
            <a:r>
              <a:rPr lang="en-US" altLang="ja-JP" sz="1400" dirty="0" smtClean="0"/>
              <a:t>15</a:t>
            </a:r>
            <a:r>
              <a:rPr lang="ja-JP" altLang="en-US" sz="1400" dirty="0" smtClean="0"/>
              <a:t>万円</a:t>
            </a:r>
            <a:r>
              <a:rPr lang="en-US" altLang="ja-JP" sz="1400" dirty="0" smtClean="0"/>
              <a:t>/</a:t>
            </a:r>
            <a:r>
              <a:rPr lang="ja-JP" altLang="en-US" sz="1400" dirty="0" smtClean="0"/>
              <a:t>月</a:t>
            </a:r>
            <a:endParaRPr lang="en-US" altLang="ja-JP" sz="1400" dirty="0" smtClean="0"/>
          </a:p>
          <a:p>
            <a:endParaRPr lang="en-US" altLang="ja-JP" sz="1400" dirty="0"/>
          </a:p>
          <a:p>
            <a:r>
              <a:rPr lang="ja-JP" altLang="en-US" sz="1400" dirty="0" smtClean="0"/>
              <a:t>課金のライセンス</a:t>
            </a:r>
            <a:r>
              <a:rPr lang="ja-JP" altLang="en-US" sz="1400" dirty="0"/>
              <a:t>料金</a:t>
            </a:r>
            <a:r>
              <a:rPr lang="ja-JP" altLang="en-US" sz="1400" dirty="0" smtClean="0"/>
              <a:t>が必要とのこと</a:t>
            </a:r>
            <a:r>
              <a:rPr lang="ja-JP" altLang="en-US" sz="1400" dirty="0" smtClean="0"/>
              <a:t>。</a:t>
            </a:r>
            <a:r>
              <a:rPr lang="en-US" altLang="ja-JP" sz="1400" dirty="0" smtClean="0"/>
              <a:t>(</a:t>
            </a:r>
            <a:r>
              <a:rPr lang="ja-JP" altLang="en-US" sz="1400" dirty="0" smtClean="0"/>
              <a:t>課金決済モジュールは別途費用が発生するが、開発費用で取るのではなくて決済の</a:t>
            </a:r>
            <a:r>
              <a:rPr lang="ja-JP" altLang="en-US" sz="1400" dirty="0"/>
              <a:t>度</a:t>
            </a:r>
            <a:r>
              <a:rPr lang="ja-JP" altLang="en-US" sz="1400" dirty="0" smtClean="0"/>
              <a:t>に取る。課金が必要なければ不要</a:t>
            </a:r>
            <a:r>
              <a:rPr lang="en-US" altLang="ja-JP" sz="1400" dirty="0" smtClean="0"/>
              <a:t>)</a:t>
            </a:r>
            <a:endParaRPr lang="en-US" altLang="ja-JP" sz="1400" dirty="0" smtClean="0"/>
          </a:p>
          <a:p>
            <a:r>
              <a:rPr lang="ja-JP" altLang="en-US" sz="1400" dirty="0" smtClean="0"/>
              <a:t>決済時に原価を差し引いた利益の３０％を払う＝＞ソフト開発会社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kumimoji="1" lang="en-US" altLang="ja-JP" sz="1400" dirty="0" smtClean="0"/>
              <a:t>Twitter/Facebook </a:t>
            </a:r>
            <a:r>
              <a:rPr kumimoji="1" lang="ja-JP" altLang="en-US" sz="1400" dirty="0" smtClean="0"/>
              <a:t>通知用トリガーサーバ開発費用：２００万円</a:t>
            </a:r>
            <a:endParaRPr kumimoji="1" lang="en-US" altLang="ja-JP" sz="1400" dirty="0" smtClean="0"/>
          </a:p>
          <a:p>
            <a:r>
              <a:rPr lang="ja-JP" altLang="en-US" sz="1400" dirty="0" smtClean="0"/>
              <a:t>決済連動開発：　？万円（</a:t>
            </a:r>
            <a:r>
              <a:rPr lang="en-US" altLang="ja-JP" sz="1400" dirty="0" smtClean="0"/>
              <a:t>WonderGoo</a:t>
            </a:r>
            <a:r>
              <a:rPr lang="ja-JP" altLang="en-US" sz="1400" dirty="0" smtClean="0"/>
              <a:t>の事情にもよる）</a:t>
            </a:r>
            <a:endParaRPr lang="en-US" altLang="ja-JP" sz="1400" dirty="0"/>
          </a:p>
          <a:p>
            <a:endParaRPr kumimoji="1" lang="ja-JP" altLang="en-US" dirty="0"/>
          </a:p>
        </p:txBody>
      </p:sp>
      <p:sp>
        <p:nvSpPr>
          <p:cNvPr id="3" name="右中かっこ 2"/>
          <p:cNvSpPr/>
          <p:nvPr/>
        </p:nvSpPr>
        <p:spPr>
          <a:xfrm>
            <a:off x="4463988" y="1591465"/>
            <a:ext cx="108012" cy="54139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860032" y="1591465"/>
            <a:ext cx="2536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ユーザトリガー通知機能</a:t>
            </a:r>
            <a:endParaRPr kumimoji="1" lang="ja-JP" altLang="en-US" dirty="0"/>
          </a:p>
        </p:txBody>
      </p:sp>
      <p:sp>
        <p:nvSpPr>
          <p:cNvPr id="6" name="右中かっこ 5"/>
          <p:cNvSpPr/>
          <p:nvPr/>
        </p:nvSpPr>
        <p:spPr>
          <a:xfrm>
            <a:off x="5652120" y="5013176"/>
            <a:ext cx="108012" cy="54139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68144" y="5085184"/>
            <a:ext cx="2536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ユーザトリガー通知機能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953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WonZoo</a:t>
            </a:r>
            <a:r>
              <a:rPr kumimoji="1" lang="ja-JP" altLang="en-US" dirty="0" smtClean="0"/>
              <a:t>アプリ（</a:t>
            </a:r>
            <a:r>
              <a:rPr kumimoji="1" lang="en-US" altLang="ja-JP" dirty="0" err="1" smtClean="0"/>
              <a:t>WonderPortal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335951"/>
            <a:ext cx="1368152" cy="2303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 flipH="1">
            <a:off x="2483766" y="2056780"/>
            <a:ext cx="583264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新着情報</a:t>
            </a:r>
            <a:endParaRPr kumimoji="1" lang="en-US" altLang="ja-JP" dirty="0" smtClean="0"/>
          </a:p>
          <a:p>
            <a:r>
              <a:rPr lang="ja-JP" altLang="en-US" dirty="0" smtClean="0"/>
              <a:t>ランキング（本、</a:t>
            </a:r>
            <a:r>
              <a:rPr lang="en-US" altLang="ja-JP" dirty="0" smtClean="0"/>
              <a:t>CD,DVD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ゲーム</a:t>
            </a:r>
            <a:r>
              <a:rPr lang="en-US" altLang="ja-JP" dirty="0" smtClean="0"/>
              <a:t>,</a:t>
            </a:r>
            <a:r>
              <a:rPr lang="ja-JP" altLang="en-US" dirty="0" smtClean="0"/>
              <a:t>ダウンロード）</a:t>
            </a:r>
            <a:endParaRPr lang="en-US" altLang="ja-JP" dirty="0" smtClean="0"/>
          </a:p>
          <a:p>
            <a:r>
              <a:rPr kumimoji="1" lang="ja-JP" altLang="en-US" dirty="0" smtClean="0"/>
              <a:t>コンテンツプレビュー情報</a:t>
            </a:r>
            <a:endParaRPr kumimoji="1" lang="en-US" altLang="ja-JP" dirty="0" smtClean="0"/>
          </a:p>
          <a:p>
            <a:r>
              <a:rPr kumimoji="1" lang="ja-JP" altLang="en-US" dirty="0" smtClean="0"/>
              <a:t>無料コンテンツ</a:t>
            </a:r>
            <a:endParaRPr kumimoji="1" lang="en-US" altLang="ja-JP" dirty="0" smtClean="0"/>
          </a:p>
          <a:p>
            <a:r>
              <a:rPr lang="ja-JP" altLang="en-US" dirty="0"/>
              <a:t>有料</a:t>
            </a:r>
            <a:r>
              <a:rPr lang="ja-JP" altLang="en-US" dirty="0" smtClean="0"/>
              <a:t>コンテンツ</a:t>
            </a:r>
            <a:endParaRPr lang="en-US" altLang="ja-JP" dirty="0" smtClean="0"/>
          </a:p>
          <a:p>
            <a:r>
              <a:rPr lang="ja-JP" altLang="en-US" dirty="0" smtClean="0"/>
              <a:t>動画プレーヤー</a:t>
            </a:r>
            <a:endParaRPr lang="en-US" altLang="ja-JP" dirty="0" smtClean="0"/>
          </a:p>
          <a:p>
            <a:r>
              <a:rPr lang="ja-JP" altLang="en-US" dirty="0" smtClean="0"/>
              <a:t>電子書籍</a:t>
            </a:r>
            <a:endParaRPr lang="en-US" altLang="ja-JP" dirty="0" smtClean="0"/>
          </a:p>
          <a:p>
            <a:r>
              <a:rPr kumimoji="1" lang="ja-JP" altLang="en-US" dirty="0" smtClean="0"/>
              <a:t>お薦めコンテンツ</a:t>
            </a:r>
            <a:endParaRPr kumimoji="1" lang="en-US" altLang="ja-JP" dirty="0" smtClean="0"/>
          </a:p>
          <a:p>
            <a:r>
              <a:rPr lang="en-US" altLang="ja-JP" dirty="0" smtClean="0"/>
              <a:t>MY</a:t>
            </a:r>
            <a:r>
              <a:rPr lang="ja-JP" altLang="en-US" dirty="0" smtClean="0"/>
              <a:t>ポイント情報</a:t>
            </a:r>
            <a:endParaRPr lang="en-US" altLang="ja-JP" dirty="0" smtClean="0"/>
          </a:p>
          <a:p>
            <a:r>
              <a:rPr kumimoji="1" lang="ja-JP" altLang="en-US" dirty="0" smtClean="0"/>
              <a:t>ポイント交換商品案内</a:t>
            </a:r>
            <a:endParaRPr kumimoji="1" lang="en-US" altLang="ja-JP" dirty="0" smtClean="0"/>
          </a:p>
          <a:p>
            <a:r>
              <a:rPr lang="en-US" altLang="ja-JP" dirty="0" smtClean="0"/>
              <a:t>Facebook/Twitter</a:t>
            </a:r>
            <a:r>
              <a:rPr lang="ja-JP" altLang="en-US" dirty="0" smtClean="0"/>
              <a:t>連動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43607" y="5445224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iPhone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Android</a:t>
            </a:r>
            <a:r>
              <a:rPr kumimoji="1" lang="ja-JP" altLang="en-US" dirty="0" smtClean="0"/>
              <a:t>用を用意する。</a:t>
            </a:r>
            <a:endParaRPr kumimoji="1" lang="ja-JP" altLang="en-US" dirty="0"/>
          </a:p>
        </p:txBody>
      </p:sp>
      <p:cxnSp>
        <p:nvCxnSpPr>
          <p:cNvPr id="9" name="直線矢印コネクタ 8"/>
          <p:cNvCxnSpPr/>
          <p:nvPr/>
        </p:nvCxnSpPr>
        <p:spPr>
          <a:xfrm flipH="1">
            <a:off x="4211960" y="3356992"/>
            <a:ext cx="82809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5148064" y="3033826"/>
            <a:ext cx="27671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プ</a:t>
            </a:r>
            <a:r>
              <a:rPr kumimoji="1" lang="ja-JP" altLang="en-US" dirty="0" smtClean="0"/>
              <a:t>レビューと</a:t>
            </a:r>
            <a:r>
              <a:rPr kumimoji="1" lang="en-US" altLang="ja-JP" dirty="0" smtClean="0"/>
              <a:t>SNS</a:t>
            </a:r>
            <a:r>
              <a:rPr kumimoji="1" lang="ja-JP" altLang="en-US" dirty="0" smtClean="0"/>
              <a:t>投稿したら</a:t>
            </a:r>
            <a:endParaRPr kumimoji="1" lang="en-US" altLang="ja-JP" dirty="0" smtClean="0"/>
          </a:p>
          <a:p>
            <a:r>
              <a:rPr kumimoji="1" lang="ja-JP" altLang="en-US" dirty="0" smtClean="0"/>
              <a:t>金額を数％</a:t>
            </a:r>
            <a:r>
              <a:rPr kumimoji="1" lang="en-US" altLang="ja-JP" dirty="0" smtClean="0"/>
              <a:t>OFF</a:t>
            </a:r>
            <a:r>
              <a:rPr kumimoji="1" lang="ja-JP" altLang="en-US" dirty="0" smtClean="0"/>
              <a:t>にする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802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881</Words>
  <Application>Microsoft Office PowerPoint</Application>
  <PresentationFormat>画面に合わせる (4:3)</PresentationFormat>
  <Paragraphs>150</Paragraphs>
  <Slides>9</Slides>
  <Notes>1</Notes>
  <HiddenSlides>1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テーマ</vt:lpstr>
      <vt:lpstr>WonderGOO様向け提案</vt:lpstr>
      <vt:lpstr>Twitterを活用し店舗へ誘導</vt:lpstr>
      <vt:lpstr>Twitterで販促する理由</vt:lpstr>
      <vt:lpstr>PowerPoint プレゼンテーション</vt:lpstr>
      <vt:lpstr>WonderTouch現在の課題</vt:lpstr>
      <vt:lpstr>WonderTouchのコンテンツ普及の鍵</vt:lpstr>
      <vt:lpstr>WonZooProject</vt:lpstr>
      <vt:lpstr>WonZoo Project 費用概算</vt:lpstr>
      <vt:lpstr>WonZooアプリ（WonderPortal）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WonderGOO様向け提案</dc:title>
  <dc:creator>lawson</dc:creator>
  <cp:lastModifiedBy>admin</cp:lastModifiedBy>
  <cp:revision>38</cp:revision>
  <cp:lastPrinted>2012-09-19T23:44:40Z</cp:lastPrinted>
  <dcterms:created xsi:type="dcterms:W3CDTF">2012-07-22T13:56:28Z</dcterms:created>
  <dcterms:modified xsi:type="dcterms:W3CDTF">2012-09-19T23:47:20Z</dcterms:modified>
</cp:coreProperties>
</file>